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58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</p:sldIdLst>
  <p:sldSz cx="9144000" cy="6858000" type="screen4x3"/>
  <p:notesSz cx="6858000" cy="9144000"/>
  <p:embeddedFontLst>
    <p:embeddedFont>
      <p:font typeface="Sassoon Infant Rg" pitchFamily="50" charset="0"/>
      <p:regular r:id="rId15"/>
      <p:bold r:id="rId16"/>
    </p:embeddedFont>
    <p:embeddedFont>
      <p:font typeface="Sassoon Infant Md" charset="0"/>
      <p:regular r:id="rId17"/>
    </p:embeddedFont>
    <p:embeddedFont>
      <p:font typeface="Twinkl" pitchFamily="2" charset="0"/>
      <p:regular r:id="rId18"/>
      <p:bold r:id="rId19"/>
    </p:embeddedFont>
    <p:embeddedFont>
      <p:font typeface="BPreplay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pos="476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38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13"/>
    <a:srgbClr val="FDFDFD"/>
    <a:srgbClr val="A2DE60"/>
    <a:srgbClr val="AAF175"/>
    <a:srgbClr val="6AAC24"/>
    <a:srgbClr val="FBD04A"/>
    <a:srgbClr val="8BA975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051" y="-58"/>
      </p:cViewPr>
      <p:guideLst>
        <p:guide orient="horz" pos="2160"/>
        <p:guide orient="horz" pos="323"/>
        <p:guide orient="horz" pos="459"/>
        <p:guide orient="horz" pos="3838"/>
        <p:guide pos="2880"/>
        <p:guide pos="317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645631D-5B84-424A-807F-266366A9C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C5D89F-FD3D-472E-9B9D-4F912C8DFD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64C295-9E61-402D-AA5E-F7E56216EDDE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107F2F-202D-47D3-8AC8-BF7D8B21F7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A46F70-F30E-4A58-883C-F2D4ECD8D5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FDF1E0-7E65-4D2F-BEF8-AD49743D66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130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4C7B085C-942E-4691-92D3-B24CCE6787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B2C1809B-3218-4558-892F-B1FE07A03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15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D918ED5-2070-4638-95E6-E7BD799C93E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CB53E57F-49DF-4C45-96AA-B074BF76E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81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5B5231B4-DB75-42CD-86CD-54694B796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14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0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3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5B81AAC7-441A-4CEC-B8FF-E95EA2A2C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8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C879CB6-386F-4BB6-A7D7-B066668149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258BF0C-0131-4622-9303-D2C31A10D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>
            <a:extLst>
              <a:ext uri="{FF2B5EF4-FFF2-40B4-BE49-F238E27FC236}">
                <a16:creationId xmlns:a16="http://schemas.microsoft.com/office/drawing/2014/main" xmlns="" id="{9ACE2ECA-661A-4C1E-961C-4BAD94B61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>
            <a:extLst>
              <a:ext uri="{FF2B5EF4-FFF2-40B4-BE49-F238E27FC236}">
                <a16:creationId xmlns:a16="http://schemas.microsoft.com/office/drawing/2014/main" xmlns="" id="{1702D1DA-0A6D-4309-B0A4-693CA033A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8175"/>
            <a:ext cx="587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CD25B76-BB33-49C7-B97D-2440C88000D6}"/>
              </a:ext>
            </a:extLst>
          </p:cNvPr>
          <p:cNvSpPr/>
          <p:nvPr/>
        </p:nvSpPr>
        <p:spPr>
          <a:xfrm>
            <a:off x="755650" y="1525588"/>
            <a:ext cx="7632700" cy="1028700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5">
            <a:extLst>
              <a:ext uri="{FF2B5EF4-FFF2-40B4-BE49-F238E27FC236}">
                <a16:creationId xmlns:a16="http://schemas.microsoft.com/office/drawing/2014/main" xmlns="" id="{F244D086-F573-4660-92F5-C770B44A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Pairs Game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538A6CC5-B65F-44C8-9AA7-FBAFC238FFC9}"/>
              </a:ext>
            </a:extLst>
          </p:cNvPr>
          <p:cNvSpPr txBox="1">
            <a:spLocks/>
          </p:cNvSpPr>
          <p:nvPr/>
        </p:nvSpPr>
        <p:spPr>
          <a:xfrm>
            <a:off x="755650" y="1277938"/>
            <a:ext cx="7632700" cy="15240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Use your Pairs Cards to try to match a picture of a part of a plant with its function. The winner is the person with the most pairs.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4A139A-7D2D-4F7E-8027-51A53AF8CC19}"/>
              </a:ext>
            </a:extLst>
          </p:cNvPr>
          <p:cNvSpPr/>
          <p:nvPr/>
        </p:nvSpPr>
        <p:spPr>
          <a:xfrm>
            <a:off x="755650" y="2657475"/>
            <a:ext cx="7632700" cy="3378200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xmlns="" id="{4447F30E-3949-4537-8ED9-FB297572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600325"/>
            <a:ext cx="2468562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3">
            <a:extLst>
              <a:ext uri="{FF2B5EF4-FFF2-40B4-BE49-F238E27FC236}">
                <a16:creationId xmlns:a16="http://schemas.microsoft.com/office/drawing/2014/main" xmlns="" id="{761F43FE-0DCA-4A39-84C7-148AB5D54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6411">
            <a:off x="4379913" y="2889250"/>
            <a:ext cx="1085850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xmlns="" id="{4311ACB0-4DC3-4B9D-90F2-C3E1E9ACB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090">
            <a:off x="7002463" y="2833688"/>
            <a:ext cx="1085850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0">
            <a:extLst>
              <a:ext uri="{FF2B5EF4-FFF2-40B4-BE49-F238E27FC236}">
                <a16:creationId xmlns:a16="http://schemas.microsoft.com/office/drawing/2014/main" xmlns="" id="{9E3E774C-C308-4818-AC70-5CFA75FA7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642">
            <a:off x="6972300" y="4081463"/>
            <a:ext cx="1071563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1">
            <a:extLst>
              <a:ext uri="{FF2B5EF4-FFF2-40B4-BE49-F238E27FC236}">
                <a16:creationId xmlns:a16="http://schemas.microsoft.com/office/drawing/2014/main" xmlns="" id="{3508915B-F09B-41C6-B9D8-6CCC52F6B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440">
            <a:off x="4076700" y="4371975"/>
            <a:ext cx="1071563" cy="500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2">
            <a:extLst>
              <a:ext uri="{FF2B5EF4-FFF2-40B4-BE49-F238E27FC236}">
                <a16:creationId xmlns:a16="http://schemas.microsoft.com/office/drawing/2014/main" xmlns="" id="{F630F604-2AC3-414E-BC6D-FAF7ED47F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450">
            <a:off x="5700713" y="4125913"/>
            <a:ext cx="1071562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3">
            <a:extLst>
              <a:ext uri="{FF2B5EF4-FFF2-40B4-BE49-F238E27FC236}">
                <a16:creationId xmlns:a16="http://schemas.microsoft.com/office/drawing/2014/main" xmlns="" id="{0D213B7D-C878-4FFF-A368-ACD4C27964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677">
            <a:off x="7035800" y="5300663"/>
            <a:ext cx="1071563" cy="50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5">
            <a:extLst>
              <a:ext uri="{FF2B5EF4-FFF2-40B4-BE49-F238E27FC236}">
                <a16:creationId xmlns:a16="http://schemas.microsoft.com/office/drawing/2014/main" xmlns="" id="{F351E1E8-BBE7-454B-87D5-E100E63E7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672">
            <a:off x="5797550" y="3309938"/>
            <a:ext cx="1071563" cy="50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Individual Work">
            <a:extLst>
              <a:ext uri="{FF2B5EF4-FFF2-40B4-BE49-F238E27FC236}">
                <a16:creationId xmlns:a16="http://schemas.microsoft.com/office/drawing/2014/main" xmlns="" id="{DDC69C78-A402-4B22-8B7E-BA0177E2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">
            <a:extLst>
              <a:ext uri="{FF2B5EF4-FFF2-40B4-BE49-F238E27FC236}">
                <a16:creationId xmlns:a16="http://schemas.microsoft.com/office/drawing/2014/main" xmlns="" id="{C504890B-77CE-4C6F-8D79-2A1DFF4A06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1" t="35803" r="4771" b="48766"/>
          <a:stretch>
            <a:fillRect/>
          </a:stretch>
        </p:blipFill>
        <p:spPr bwMode="auto">
          <a:xfrm rot="-493642">
            <a:off x="5232400" y="4846638"/>
            <a:ext cx="1076325" cy="1057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D0D6934-C071-4C82-9370-24C9EA561E73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7AA45658-5F3A-4F8F-99F6-DC2377227036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xmlns="" id="{A2B8AAF4-2E86-4BF7-942C-B49EE16008BE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20485" name="Title 1">
            <a:extLst>
              <a:ext uri="{FF2B5EF4-FFF2-40B4-BE49-F238E27FC236}">
                <a16:creationId xmlns:a16="http://schemas.microsoft.com/office/drawing/2014/main" xmlns="" id="{BBA23306-F88E-41AE-B3C1-5213B2BEC371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20486" name="Content Placeholder 15">
            <a:extLst>
              <a:ext uri="{FF2B5EF4-FFF2-40B4-BE49-F238E27FC236}">
                <a16:creationId xmlns:a16="http://schemas.microsoft.com/office/drawing/2014/main" xmlns="" id="{B57370EB-B71C-447B-B7FC-12D9F983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I can name the different parts of flowering plants and explain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their jobs.</a:t>
            </a:r>
          </a:p>
        </p:txBody>
      </p:sp>
      <p:sp>
        <p:nvSpPr>
          <p:cNvPr id="20487" name="Content Placeholder 15">
            <a:extLst>
              <a:ext uri="{FF2B5EF4-FFF2-40B4-BE49-F238E27FC236}">
                <a16:creationId xmlns:a16="http://schemas.microsoft.com/office/drawing/2014/main" xmlns="" id="{CBF6E12B-8DD7-45C7-B630-875C804DB405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I can name the different parts of a plant.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explain the jobs that the different parts of a plant do.</a:t>
            </a:r>
          </a:p>
        </p:txBody>
      </p:sp>
      <p:pic>
        <p:nvPicPr>
          <p:cNvPr id="20488" name="Picture 7">
            <a:extLst>
              <a:ext uri="{FF2B5EF4-FFF2-40B4-BE49-F238E27FC236}">
                <a16:creationId xmlns:a16="http://schemas.microsoft.com/office/drawing/2014/main" xmlns="" id="{CDA443C7-02AF-412B-82DC-AC0579C23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D68B48-A624-4E0C-A43D-1A4DDD49727F}"/>
              </a:ext>
            </a:extLst>
          </p:cNvPr>
          <p:cNvSpPr/>
          <p:nvPr/>
        </p:nvSpPr>
        <p:spPr>
          <a:xfrm>
            <a:off x="755650" y="1525588"/>
            <a:ext cx="7632700" cy="1455737"/>
          </a:xfrm>
          <a:prstGeom prst="rect">
            <a:avLst/>
          </a:prstGeom>
          <a:solidFill>
            <a:srgbClr val="6295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xmlns="" id="{AA8EB1F8-F97B-4C85-AEEF-A5136AA4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Plants!</a:t>
            </a:r>
          </a:p>
        </p:txBody>
      </p:sp>
      <p:sp>
        <p:nvSpPr>
          <p:cNvPr id="10244" name="Content Placeholder 6">
            <a:extLst>
              <a:ext uri="{FF2B5EF4-FFF2-40B4-BE49-F238E27FC236}">
                <a16:creationId xmlns:a16="http://schemas.microsoft.com/office/drawing/2014/main" xmlns="" id="{16E6E495-9A26-44C7-9896-09DE88AC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352550"/>
            <a:ext cx="8220075" cy="1792288"/>
          </a:xfrm>
        </p:spPr>
        <p:txBody>
          <a:bodyPr anchor="ctr"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We are going to be learning about plants.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Do you recognise any of these plants? </a:t>
            </a:r>
          </a:p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Do you know what the different parts of the plants are called?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17A7F2F-D18E-4C8E-869F-E79BB13B6E81}"/>
              </a:ext>
            </a:extLst>
          </p:cNvPr>
          <p:cNvSpPr/>
          <p:nvPr/>
        </p:nvSpPr>
        <p:spPr>
          <a:xfrm>
            <a:off x="755650" y="3132138"/>
            <a:ext cx="7632700" cy="296068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xmlns="" id="{CD72C13B-2D93-4695-8526-7DA98C603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344988"/>
            <a:ext cx="20478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>
            <a:extLst>
              <a:ext uri="{FF2B5EF4-FFF2-40B4-BE49-F238E27FC236}">
                <a16:creationId xmlns:a16="http://schemas.microsoft.com/office/drawing/2014/main" xmlns="" id="{F97B5A96-9A16-48CA-8C98-21597E8EA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3"/>
          <a:stretch>
            <a:fillRect/>
          </a:stretch>
        </p:blipFill>
        <p:spPr bwMode="auto">
          <a:xfrm rot="255405">
            <a:off x="6699250" y="3043238"/>
            <a:ext cx="17303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058DCB11-1AF0-4436-A4DC-D1A3E25C5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"/>
          <a:stretch>
            <a:fillRect/>
          </a:stretch>
        </p:blipFill>
        <p:spPr bwMode="auto">
          <a:xfrm>
            <a:off x="5737225" y="4140200"/>
            <a:ext cx="27527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xmlns="" id="{424600EF-CB12-4159-B8A1-B237C19B0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6629">
            <a:off x="833438" y="3051175"/>
            <a:ext cx="16795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xmlns="" id="{4FB92E62-F88B-438A-BA3C-77141A0C2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 b="2116"/>
          <a:stretch>
            <a:fillRect/>
          </a:stretch>
        </p:blipFill>
        <p:spPr bwMode="auto">
          <a:xfrm>
            <a:off x="2532063" y="3132138"/>
            <a:ext cx="16795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6">
            <a:extLst>
              <a:ext uri="{FF2B5EF4-FFF2-40B4-BE49-F238E27FC236}">
                <a16:creationId xmlns:a16="http://schemas.microsoft.com/office/drawing/2014/main" xmlns="" id="{0F288A6B-DC8F-430E-93E3-0C40D019A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0223">
            <a:off x="5399088" y="3246438"/>
            <a:ext cx="133508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8">
            <a:extLst>
              <a:ext uri="{FF2B5EF4-FFF2-40B4-BE49-F238E27FC236}">
                <a16:creationId xmlns:a16="http://schemas.microsoft.com/office/drawing/2014/main" xmlns="" id="{5E90A226-CBC9-46A0-9807-E51D09DBB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88"/>
          <a:stretch>
            <a:fillRect/>
          </a:stretch>
        </p:blipFill>
        <p:spPr bwMode="auto">
          <a:xfrm rot="-1008267">
            <a:off x="3168650" y="3105150"/>
            <a:ext cx="2384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4756A4-F525-4FD1-ADCF-AD434D202D65}"/>
              </a:ext>
            </a:extLst>
          </p:cNvPr>
          <p:cNvSpPr/>
          <p:nvPr/>
        </p:nvSpPr>
        <p:spPr>
          <a:xfrm rot="658017">
            <a:off x="4294188" y="3894138"/>
            <a:ext cx="442912" cy="465137"/>
          </a:xfrm>
          <a:prstGeom prst="rect">
            <a:avLst/>
          </a:prstGeom>
          <a:solidFill>
            <a:srgbClr val="FB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54" name="Picture 15">
            <a:extLst>
              <a:ext uri="{FF2B5EF4-FFF2-40B4-BE49-F238E27FC236}">
                <a16:creationId xmlns:a16="http://schemas.microsoft.com/office/drawing/2014/main" xmlns="" id="{DAD1227B-2138-415C-A17C-8FD18A130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940175"/>
            <a:ext cx="15573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1FE938-0C56-4BF4-97F3-6B1815B7DB6B}"/>
              </a:ext>
            </a:extLst>
          </p:cNvPr>
          <p:cNvSpPr/>
          <p:nvPr/>
        </p:nvSpPr>
        <p:spPr>
          <a:xfrm>
            <a:off x="755650" y="1714500"/>
            <a:ext cx="3128963" cy="4191000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5">
            <a:extLst>
              <a:ext uri="{FF2B5EF4-FFF2-40B4-BE49-F238E27FC236}">
                <a16:creationId xmlns:a16="http://schemas.microsoft.com/office/drawing/2014/main" xmlns="" id="{2C90E8D4-397D-438B-B57E-7A780A72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Parts of a Plant</a:t>
            </a:r>
          </a:p>
        </p:txBody>
      </p:sp>
      <p:sp>
        <p:nvSpPr>
          <p:cNvPr id="11268" name="Content Placeholder 6">
            <a:extLst>
              <a:ext uri="{FF2B5EF4-FFF2-40B4-BE49-F238E27FC236}">
                <a16:creationId xmlns:a16="http://schemas.microsoft.com/office/drawing/2014/main" xmlns="" id="{691F7D7F-B899-4467-B787-786492AB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14500"/>
            <a:ext cx="3128963" cy="41910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Plants have different parts that do different jobs. 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Do you know the names of the different parts of a plant? 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 smtClean="0">
                <a:latin typeface="Twinkl" pitchFamily="2" charset="0"/>
              </a:rPr>
              <a:t>Fill </a:t>
            </a:r>
            <a:r>
              <a:rPr lang="en-GB" altLang="en-US" dirty="0">
                <a:latin typeface="Twinkl" pitchFamily="2" charset="0"/>
              </a:rPr>
              <a:t>in the blank labels on the plant on your activity sheet.</a:t>
            </a:r>
          </a:p>
        </p:txBody>
      </p:sp>
      <p:pic>
        <p:nvPicPr>
          <p:cNvPr id="11269" name="Pairs">
            <a:extLst>
              <a:ext uri="{FF2B5EF4-FFF2-40B4-BE49-F238E27FC236}">
                <a16:creationId xmlns:a16="http://schemas.microsoft.com/office/drawing/2014/main" xmlns="" id="{1281CFE0-9F3B-4FAD-805A-D5468E78E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B0C43E-FC16-475D-BAE7-E262B2CADBC9}"/>
              </a:ext>
            </a:extLst>
          </p:cNvPr>
          <p:cNvSpPr/>
          <p:nvPr/>
        </p:nvSpPr>
        <p:spPr>
          <a:xfrm>
            <a:off x="4019550" y="1714500"/>
            <a:ext cx="4368800" cy="4191000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5E5A3E-D932-48AF-9BF1-E7DB68057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05" y="1525588"/>
            <a:ext cx="3228833" cy="45672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ppy">
            <a:extLst>
              <a:ext uri="{FF2B5EF4-FFF2-40B4-BE49-F238E27FC236}">
                <a16:creationId xmlns:a16="http://schemas.microsoft.com/office/drawing/2014/main" xmlns="" id="{666F0F33-DDA1-411C-9999-302396924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79" y="2037378"/>
            <a:ext cx="2414916" cy="405544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0F1E8706-73C9-4260-B275-08DFF817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755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Parts of a Plant: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How Did You Do?</a:t>
            </a:r>
          </a:p>
        </p:txBody>
      </p:sp>
      <p:pic>
        <p:nvPicPr>
          <p:cNvPr id="12292" name="Pairs">
            <a:extLst>
              <a:ext uri="{FF2B5EF4-FFF2-40B4-BE49-F238E27FC236}">
                <a16:creationId xmlns:a16="http://schemas.microsoft.com/office/drawing/2014/main" xmlns="" id="{AB20900B-EDB4-40AA-B2B0-09C15B89E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40D115-941D-48B1-B05A-A12FFC39829D}"/>
              </a:ext>
            </a:extLst>
          </p:cNvPr>
          <p:cNvSpPr/>
          <p:nvPr/>
        </p:nvSpPr>
        <p:spPr>
          <a:xfrm>
            <a:off x="962025" y="1982788"/>
            <a:ext cx="2276475" cy="776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D21B0B-0F10-4FD3-84F8-9BF760229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2185988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Flower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F52A7B-C3E7-4D7E-BF38-3DC9180C6EF8}"/>
              </a:ext>
            </a:extLst>
          </p:cNvPr>
          <p:cNvSpPr/>
          <p:nvPr/>
        </p:nvSpPr>
        <p:spPr>
          <a:xfrm>
            <a:off x="5864225" y="3214725"/>
            <a:ext cx="2276475" cy="776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B25561-96FA-4C5B-9001-6CE0E6394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3417925"/>
            <a:ext cx="227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7ECE47-D8A7-4853-B905-5E722AB97757}"/>
              </a:ext>
            </a:extLst>
          </p:cNvPr>
          <p:cNvSpPr/>
          <p:nvPr/>
        </p:nvSpPr>
        <p:spPr>
          <a:xfrm>
            <a:off x="962025" y="3946700"/>
            <a:ext cx="2276475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D02D0F-5D20-4BDA-9D20-821F2AA4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149900"/>
            <a:ext cx="226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Leaves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1A49F3-258C-4B36-BFCB-2461E84D2649}"/>
              </a:ext>
            </a:extLst>
          </p:cNvPr>
          <p:cNvSpPr/>
          <p:nvPr/>
        </p:nvSpPr>
        <p:spPr>
          <a:xfrm>
            <a:off x="5867400" y="5122195"/>
            <a:ext cx="2276475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4C1F64-7B8C-497B-9210-954F10B5E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5325395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Roots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9CB9659-54F0-4FB0-B812-01806F516FD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38500" y="2370138"/>
            <a:ext cx="821772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ECEEABB-A662-4EC0-AE9B-27DC67295FD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513277" y="3602869"/>
            <a:ext cx="13509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FBB2D69-C907-40C8-8E45-62AB09F8CFF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238500" y="4334050"/>
            <a:ext cx="5113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A59869E-301E-4412-AF12-DB42A5435B55}"/>
              </a:ext>
            </a:extLst>
          </p:cNvPr>
          <p:cNvCxnSpPr>
            <a:cxnSpLocks/>
          </p:cNvCxnSpPr>
          <p:nvPr/>
        </p:nvCxnSpPr>
        <p:spPr>
          <a:xfrm>
            <a:off x="5108895" y="5528595"/>
            <a:ext cx="755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762161-BBDD-4B29-B698-19CE644DBFA0}"/>
              </a:ext>
            </a:extLst>
          </p:cNvPr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5" name="Picture 13" descr="Roots">
            <a:extLst>
              <a:ext uri="{FF2B5EF4-FFF2-40B4-BE49-F238E27FC236}">
                <a16:creationId xmlns:a16="http://schemas.microsoft.com/office/drawing/2014/main" xmlns="" id="{1CFA5975-7950-4493-8E44-E34C27C3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r="43810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itle 5">
            <a:extLst>
              <a:ext uri="{FF2B5EF4-FFF2-40B4-BE49-F238E27FC236}">
                <a16:creationId xmlns:a16="http://schemas.microsoft.com/office/drawing/2014/main" xmlns="" id="{EB20E5DA-A090-409A-B688-9FE3F056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What Jobs Do They Do?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5427672E-2A7B-47FC-B581-A62FC3A77698}"/>
              </a:ext>
            </a:extLst>
          </p:cNvPr>
          <p:cNvSpPr txBox="1">
            <a:spLocks/>
          </p:cNvSpPr>
          <p:nvPr/>
        </p:nvSpPr>
        <p:spPr>
          <a:xfrm>
            <a:off x="4127500" y="1525588"/>
            <a:ext cx="4260850" cy="456723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latin typeface="Twinkl" pitchFamily="2" charset="0"/>
              </a:rPr>
              <a:t>Roots</a:t>
            </a:r>
            <a:endParaRPr lang="en-GB" b="1" dirty="0">
              <a:latin typeface="Twinkl" pitchFamily="2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Twinkl" pitchFamily="2" charset="0"/>
              </a:rPr>
              <a:t>Where do we find the roots of a plant?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They grow underneath a plant, below the surface of the soil.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Roots are usually long and are covered in small hairs.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Twinkl" pitchFamily="2" charset="0"/>
              </a:rPr>
              <a:t>What do you think their jobs are?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The roots anchor the plant in the ground.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They absorb water and nutrients from the soil.</a:t>
            </a:r>
          </a:p>
        </p:txBody>
      </p:sp>
      <p:sp>
        <p:nvSpPr>
          <p:cNvPr id="13318" name="TextBox 21">
            <a:extLst>
              <a:ext uri="{FF2B5EF4-FFF2-40B4-BE49-F238E27FC236}">
                <a16:creationId xmlns:a16="http://schemas.microsoft.com/office/drawing/2014/main" xmlns="" id="{31B1F0D3-8C8A-4D71-A3BC-159DEB1BE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barnoid @flickr.com) - granted under creative commons licence – attribution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234EC7-ACDA-4A7E-8011-5BE36EE67B51}"/>
              </a:ext>
            </a:extLst>
          </p:cNvPr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39" name="Picture 7" descr="Stem">
            <a:extLst>
              <a:ext uri="{FF2B5EF4-FFF2-40B4-BE49-F238E27FC236}">
                <a16:creationId xmlns:a16="http://schemas.microsoft.com/office/drawing/2014/main" xmlns="" id="{1DA7B999-8A07-4365-B0F8-6888B219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1350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itle 5">
            <a:extLst>
              <a:ext uri="{FF2B5EF4-FFF2-40B4-BE49-F238E27FC236}">
                <a16:creationId xmlns:a16="http://schemas.microsoft.com/office/drawing/2014/main" xmlns="" id="{BDDE965B-6138-4E84-8AAE-EC0B0B46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What Jobs Do They Do?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1B5E7C37-C3F4-4535-BC70-9FCFB16493B7}"/>
              </a:ext>
            </a:extLst>
          </p:cNvPr>
          <p:cNvSpPr txBox="1">
            <a:spLocks/>
          </p:cNvSpPr>
          <p:nvPr/>
        </p:nvSpPr>
        <p:spPr>
          <a:xfrm>
            <a:off x="4159250" y="1525588"/>
            <a:ext cx="4229100" cy="456723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latin typeface="Twinkl" pitchFamily="2" charset="0"/>
              </a:rPr>
              <a:t>Stem or Trunk</a:t>
            </a:r>
            <a:endParaRPr lang="en-GB" b="1" dirty="0">
              <a:latin typeface="Twinkl" pitchFamily="2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Twinkl" pitchFamily="2" charset="0"/>
              </a:rPr>
              <a:t>What is a stem or trunk?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Branches, leaves and flowers grow from the stem or trunk.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A trunk is woody, and often has a layer of bark around it.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Twinkl" pitchFamily="2" charset="0"/>
              </a:rPr>
              <a:t>What job does it do?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The stem or trunk holds the plant up.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It also carries water and nutrients from the roots to the leaves. </a:t>
            </a:r>
          </a:p>
        </p:txBody>
      </p:sp>
      <p:sp>
        <p:nvSpPr>
          <p:cNvPr id="14342" name="TextBox 21">
            <a:extLst>
              <a:ext uri="{FF2B5EF4-FFF2-40B4-BE49-F238E27FC236}">
                <a16:creationId xmlns:a16="http://schemas.microsoft.com/office/drawing/2014/main" xmlns="" id="{15E75E7A-D631-46A4-8519-9254BA4B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tonrulkens @flickr.com) - granted under creative commons licence – attribution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B29FF0-2AE6-4D01-8A81-67EBB8D7997D}"/>
              </a:ext>
            </a:extLst>
          </p:cNvPr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3" name="Picture 7" descr="Leaf">
            <a:extLst>
              <a:ext uri="{FF2B5EF4-FFF2-40B4-BE49-F238E27FC236}">
                <a16:creationId xmlns:a16="http://schemas.microsoft.com/office/drawing/2014/main" xmlns="" id="{5705DACA-D287-49C7-B524-60A7D880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0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itle 5">
            <a:extLst>
              <a:ext uri="{FF2B5EF4-FFF2-40B4-BE49-F238E27FC236}">
                <a16:creationId xmlns:a16="http://schemas.microsoft.com/office/drawing/2014/main" xmlns="" id="{33652D25-A015-461E-A30C-5E53690C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What Jobs Do They Do?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A035429A-4CF3-42D8-A3AC-9F4ABA354336}"/>
              </a:ext>
            </a:extLst>
          </p:cNvPr>
          <p:cNvSpPr txBox="1">
            <a:spLocks/>
          </p:cNvSpPr>
          <p:nvPr/>
        </p:nvSpPr>
        <p:spPr>
          <a:xfrm>
            <a:off x="4127500" y="1525588"/>
            <a:ext cx="4260850" cy="456723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latin typeface="Twinkl" pitchFamily="2" charset="0"/>
              </a:rPr>
              <a:t>Leaves</a:t>
            </a:r>
            <a:endParaRPr lang="en-GB" b="1" dirty="0">
              <a:latin typeface="Twinkl" pitchFamily="2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Twinkl" pitchFamily="2" charset="0"/>
              </a:rPr>
              <a:t>What job do leaves do?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The leaves make food for the plant using sunlight and carbon dioxide from the air.</a:t>
            </a:r>
          </a:p>
        </p:txBody>
      </p:sp>
      <p:sp>
        <p:nvSpPr>
          <p:cNvPr id="15366" name="TextBox 21">
            <a:extLst>
              <a:ext uri="{FF2B5EF4-FFF2-40B4-BE49-F238E27FC236}">
                <a16:creationId xmlns:a16="http://schemas.microsoft.com/office/drawing/2014/main" xmlns="" id="{1A99526F-9532-4134-B333-BE05B7B9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 leaf watoru @flickr.com) - granted under creative commons licence – attribution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xmlns="" id="{7F30AB5F-23D3-4E3A-B844-61646EC6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8405"/>
          <a:stretch>
            <a:fillRect/>
          </a:stretch>
        </p:blipFill>
        <p:spPr bwMode="auto">
          <a:xfrm>
            <a:off x="755650" y="1528763"/>
            <a:ext cx="32416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>
            <a:extLst>
              <a:ext uri="{FF2B5EF4-FFF2-40B4-BE49-F238E27FC236}">
                <a16:creationId xmlns:a16="http://schemas.microsoft.com/office/drawing/2014/main" xmlns="" id="{00A4D832-B4B9-4BF0-92B5-0850E852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What Jobs Do They Do?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AC9795-7058-4049-B461-43982A75C291}"/>
              </a:ext>
            </a:extLst>
          </p:cNvPr>
          <p:cNvSpPr/>
          <p:nvPr/>
        </p:nvSpPr>
        <p:spPr>
          <a:xfrm>
            <a:off x="4127500" y="1525588"/>
            <a:ext cx="4260850" cy="4567237"/>
          </a:xfrm>
          <a:prstGeom prst="rect">
            <a:avLst/>
          </a:prstGeom>
          <a:solidFill>
            <a:srgbClr val="A2DE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65E6738C-ED86-4DCD-9531-EBBE9C3EDFC7}"/>
              </a:ext>
            </a:extLst>
          </p:cNvPr>
          <p:cNvSpPr txBox="1">
            <a:spLocks/>
          </p:cNvSpPr>
          <p:nvPr/>
        </p:nvSpPr>
        <p:spPr>
          <a:xfrm>
            <a:off x="4127500" y="1525588"/>
            <a:ext cx="4260850" cy="436562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>
                <a:latin typeface="Twinkl" pitchFamily="2" charset="0"/>
              </a:rPr>
              <a:t>Flowers</a:t>
            </a:r>
            <a:endParaRPr lang="en-GB" b="1" dirty="0">
              <a:latin typeface="Twinkl" pitchFamily="2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Twinkl" pitchFamily="2" charset="0"/>
              </a:rPr>
              <a:t>Do you know what the flower’s job is?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Flowers are brightly coloured to attract insects and birds.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The insects carry pollen to other flowers. 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Flowers use the pollen to make seeds to grow new plants.</a:t>
            </a:r>
          </a:p>
        </p:txBody>
      </p:sp>
      <p:sp>
        <p:nvSpPr>
          <p:cNvPr id="16390" name="TextBox 21">
            <a:extLst>
              <a:ext uri="{FF2B5EF4-FFF2-40B4-BE49-F238E27FC236}">
                <a16:creationId xmlns:a16="http://schemas.microsoft.com/office/drawing/2014/main" xmlns="" id="{8A8DCB2A-6828-4795-931F-5A336B1DD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238875"/>
            <a:ext cx="3492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 courtesy of Puzzler4879 @flickr.com) - granted under creative commons licence – attribution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FE7B0D-4DCF-4F26-AFD8-88064FE8B24E}"/>
              </a:ext>
            </a:extLst>
          </p:cNvPr>
          <p:cNvSpPr/>
          <p:nvPr/>
        </p:nvSpPr>
        <p:spPr>
          <a:xfrm>
            <a:off x="755650" y="1519238"/>
            <a:ext cx="7632700" cy="1163637"/>
          </a:xfrm>
          <a:prstGeom prst="rect">
            <a:avLst/>
          </a:prstGeom>
          <a:solidFill>
            <a:srgbClr val="FFD7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xmlns="" id="{892C6131-2732-44A1-9C65-4A41A619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88"/>
            <a:ext cx="8220075" cy="12779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0"/>
              </a:rPr>
              <a:t>What Can You Remember?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6B7D58-06C2-4E0D-AFF2-FDC554E31702}"/>
              </a:ext>
            </a:extLst>
          </p:cNvPr>
          <p:cNvSpPr/>
          <p:nvPr/>
        </p:nvSpPr>
        <p:spPr>
          <a:xfrm>
            <a:off x="755650" y="2754313"/>
            <a:ext cx="7632700" cy="3338512"/>
          </a:xfrm>
          <a:prstGeom prst="rect">
            <a:avLst/>
          </a:prstGeom>
          <a:solidFill>
            <a:srgbClr val="FFD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xmlns="" id="{4B007B6E-7B27-45DA-AB95-091AE668B9CB}"/>
              </a:ext>
            </a:extLst>
          </p:cNvPr>
          <p:cNvSpPr txBox="1">
            <a:spLocks/>
          </p:cNvSpPr>
          <p:nvPr/>
        </p:nvSpPr>
        <p:spPr>
          <a:xfrm>
            <a:off x="755650" y="1425575"/>
            <a:ext cx="7632700" cy="13509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Twinkl" pitchFamily="2" charset="0"/>
              </a:rPr>
              <a:t>Look at these pictures of the different parts of a plant.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Take turns to tell your partner what you can remember about the job or jobs each part does. Help each other to remember as much as you can!</a:t>
            </a:r>
          </a:p>
        </p:txBody>
      </p:sp>
      <p:grpSp>
        <p:nvGrpSpPr>
          <p:cNvPr id="17414" name="Group 1">
            <a:extLst>
              <a:ext uri="{FF2B5EF4-FFF2-40B4-BE49-F238E27FC236}">
                <a16:creationId xmlns:a16="http://schemas.microsoft.com/office/drawing/2014/main" xmlns="" id="{C7AE576C-6188-47E5-B999-E412D9D3A03E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2855913"/>
            <a:ext cx="7362825" cy="3179762"/>
            <a:chOff x="876300" y="2797499"/>
            <a:chExt cx="7362825" cy="3179438"/>
          </a:xfrm>
        </p:grpSpPr>
        <p:pic>
          <p:nvPicPr>
            <p:cNvPr id="17416" name="Picture 13">
              <a:extLst>
                <a:ext uri="{FF2B5EF4-FFF2-40B4-BE49-F238E27FC236}">
                  <a16:creationId xmlns:a16="http://schemas.microsoft.com/office/drawing/2014/main" xmlns="" id="{9CBB86BA-827C-47F8-A0D5-2E8A7275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2" r="13290"/>
            <a:stretch>
              <a:fillRect/>
            </a:stretch>
          </p:blipFill>
          <p:spPr bwMode="auto">
            <a:xfrm>
              <a:off x="6486524" y="2824162"/>
              <a:ext cx="1752601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5" descr="Leaf">
              <a:extLst>
                <a:ext uri="{FF2B5EF4-FFF2-40B4-BE49-F238E27FC236}">
                  <a16:creationId xmlns:a16="http://schemas.microsoft.com/office/drawing/2014/main" xmlns="" id="{1F59B01B-B965-4E19-8FC2-352ACA0E1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" t="17117" r="240" b="10751"/>
            <a:stretch>
              <a:fillRect/>
            </a:stretch>
          </p:blipFill>
          <p:spPr bwMode="auto">
            <a:xfrm rot="-5400000">
              <a:off x="3909218" y="3517105"/>
              <a:ext cx="3167064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8" name="Picture 7" descr="Stem">
              <a:extLst>
                <a:ext uri="{FF2B5EF4-FFF2-40B4-BE49-F238E27FC236}">
                  <a16:creationId xmlns:a16="http://schemas.microsoft.com/office/drawing/2014/main" xmlns="" id="{4A4E4B05-4065-4E50-8973-4D634D344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9" r="12851"/>
            <a:stretch>
              <a:fillRect/>
            </a:stretch>
          </p:blipFill>
          <p:spPr bwMode="auto">
            <a:xfrm>
              <a:off x="2746374" y="2797500"/>
              <a:ext cx="1752601" cy="31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19" name="Picture 17" descr="Roots">
              <a:extLst>
                <a:ext uri="{FF2B5EF4-FFF2-40B4-BE49-F238E27FC236}">
                  <a16:creationId xmlns:a16="http://schemas.microsoft.com/office/drawing/2014/main" xmlns="" id="{AD1BFA6E-1C97-48BD-A2A6-6D16F3A55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0" r="54254"/>
            <a:stretch>
              <a:fillRect/>
            </a:stretch>
          </p:blipFill>
          <p:spPr bwMode="auto">
            <a:xfrm>
              <a:off x="876300" y="2797499"/>
              <a:ext cx="1752600" cy="3165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415" name="Talking Partners">
            <a:extLst>
              <a:ext uri="{FF2B5EF4-FFF2-40B4-BE49-F238E27FC236}">
                <a16:creationId xmlns:a16="http://schemas.microsoft.com/office/drawing/2014/main" xmlns="" id="{157F7190-9E58-43BD-A5CE-3E60245D1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443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Sassoon Infant Rg</vt:lpstr>
      <vt:lpstr>Sassoon Infant Md</vt:lpstr>
      <vt:lpstr>Twinkl</vt:lpstr>
      <vt:lpstr>BPreplay</vt:lpstr>
      <vt:lpstr>Calibri</vt:lpstr>
      <vt:lpstr>Office Theme</vt:lpstr>
      <vt:lpstr>PowerPoint Presentation</vt:lpstr>
      <vt:lpstr>Plants!</vt:lpstr>
      <vt:lpstr>Parts of a Plant</vt:lpstr>
      <vt:lpstr>Parts of a Plant: How Did You Do?</vt:lpstr>
      <vt:lpstr>What Jobs Do They Do?</vt:lpstr>
      <vt:lpstr>What Jobs Do They Do?</vt:lpstr>
      <vt:lpstr>What Jobs Do They Do?</vt:lpstr>
      <vt:lpstr>What Jobs Do They Do?</vt:lpstr>
      <vt:lpstr>What Can You Remember?</vt:lpstr>
      <vt:lpstr>Pairs Game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Rachel Harvey</cp:lastModifiedBy>
  <cp:revision>96</cp:revision>
  <dcterms:created xsi:type="dcterms:W3CDTF">2014-10-01T16:09:27Z</dcterms:created>
  <dcterms:modified xsi:type="dcterms:W3CDTF">2021-01-17T13:59:41Z</dcterms:modified>
</cp:coreProperties>
</file>