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7" r:id="rId4"/>
    <p:sldId id="279" r:id="rId5"/>
    <p:sldId id="278" r:id="rId6"/>
    <p:sldId id="280" r:id="rId7"/>
    <p:sldId id="281" r:id="rId8"/>
    <p:sldId id="282" r:id="rId9"/>
    <p:sldId id="283" r:id="rId10"/>
    <p:sldId id="284" r:id="rId11"/>
    <p:sldId id="285"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9CCD"/>
    <a:srgbClr val="6FBD84"/>
    <a:srgbClr val="F8BD95"/>
    <a:srgbClr val="E94E13"/>
    <a:srgbClr val="4A3682"/>
    <a:srgbClr val="014281"/>
    <a:srgbClr val="7868AC"/>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3" d="100"/>
          <a:sy n="93" d="100"/>
        </p:scale>
        <p:origin x="129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leila-and-the-city-of-the-cat-goddess-fiction-ks2-twinkl-origina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leila-and-the-city-of-the-cat-goddess-fiction-ks2-twinkl-original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ks2-twinkl-originals/twinkl-educational-publishing-fiction-stories-english-key-stage-2/leila-and-the-city-of-the-cat-goddess-fiction-ks2-twinkl-original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B3D836D-C234-47DA-A8AD-7CD7DC022098}"/>
              </a:ext>
            </a:extLst>
          </p:cNvPr>
          <p:cNvSpPr/>
          <p:nvPr/>
        </p:nvSpPr>
        <p:spPr>
          <a:xfrm>
            <a:off x="4022521" y="5536735"/>
            <a:ext cx="1098957" cy="662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77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5A26-F50D-4E6A-BFD6-3893E24A748D}"/>
              </a:ext>
            </a:extLst>
          </p:cNvPr>
          <p:cNvSpPr>
            <a:spLocks noGrp="1"/>
          </p:cNvSpPr>
          <p:nvPr>
            <p:ph type="title"/>
          </p:nvPr>
        </p:nvSpPr>
        <p:spPr/>
        <p:txBody>
          <a:bodyPr/>
          <a:lstStyle/>
          <a:p>
            <a:r>
              <a:rPr lang="en-GB" dirty="0"/>
              <a:t>Dress Like a Pharaoh</a:t>
            </a:r>
          </a:p>
        </p:txBody>
      </p:sp>
      <p:sp>
        <p:nvSpPr>
          <p:cNvPr id="3" name="TextBox 2">
            <a:extLst>
              <a:ext uri="{FF2B5EF4-FFF2-40B4-BE49-F238E27FC236}">
                <a16:creationId xmlns:a16="http://schemas.microsoft.com/office/drawing/2014/main" id="{71D50CBB-6C7F-4948-88BE-FAAC1C4DC8CE}"/>
              </a:ext>
            </a:extLst>
          </p:cNvPr>
          <p:cNvSpPr txBox="1"/>
          <p:nvPr/>
        </p:nvSpPr>
        <p:spPr>
          <a:xfrm>
            <a:off x="699910" y="1439645"/>
            <a:ext cx="7734650" cy="646331"/>
          </a:xfrm>
          <a:prstGeom prst="rect">
            <a:avLst/>
          </a:prstGeom>
          <a:noFill/>
        </p:spPr>
        <p:txBody>
          <a:bodyPr wrap="square" rtlCol="0">
            <a:spAutoFit/>
          </a:bodyPr>
          <a:lstStyle/>
          <a:p>
            <a:r>
              <a:rPr lang="en-US" dirty="0"/>
              <a:t>Which crown is your </a:t>
            </a:r>
            <a:r>
              <a:rPr lang="en-US" dirty="0" err="1"/>
              <a:t>favourite</a:t>
            </a:r>
            <a:r>
              <a:rPr lang="en-US" dirty="0"/>
              <a:t>? Can you create an image of yourself wearing an ancient Egyptian crown?</a:t>
            </a:r>
            <a:endParaRPr lang="en-GB" dirty="0"/>
          </a:p>
        </p:txBody>
      </p:sp>
      <p:pic>
        <p:nvPicPr>
          <p:cNvPr id="4" name="Picture 3">
            <a:extLst>
              <a:ext uri="{FF2B5EF4-FFF2-40B4-BE49-F238E27FC236}">
                <a16:creationId xmlns:a16="http://schemas.microsoft.com/office/drawing/2014/main" id="{956FDEC2-4826-4F1F-8456-08D647D9C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276" y="3762975"/>
            <a:ext cx="1872688" cy="2412380"/>
          </a:xfrm>
          <a:prstGeom prst="rect">
            <a:avLst/>
          </a:prstGeom>
        </p:spPr>
      </p:pic>
      <p:pic>
        <p:nvPicPr>
          <p:cNvPr id="5" name="Picture 4">
            <a:extLst>
              <a:ext uri="{FF2B5EF4-FFF2-40B4-BE49-F238E27FC236}">
                <a16:creationId xmlns:a16="http://schemas.microsoft.com/office/drawing/2014/main" id="{38172572-5CB5-416F-B73F-A8579D8AF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1692">
            <a:off x="3124417" y="2360386"/>
            <a:ext cx="1530813" cy="2334369"/>
          </a:xfrm>
          <a:prstGeom prst="rect">
            <a:avLst/>
          </a:prstGeom>
        </p:spPr>
      </p:pic>
      <p:pic>
        <p:nvPicPr>
          <p:cNvPr id="6" name="Picture 5">
            <a:extLst>
              <a:ext uri="{FF2B5EF4-FFF2-40B4-BE49-F238E27FC236}">
                <a16:creationId xmlns:a16="http://schemas.microsoft.com/office/drawing/2014/main" id="{49546EFB-F6C0-4C08-AEF7-5935D626E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7709" y="2042233"/>
            <a:ext cx="1809672" cy="1931923"/>
          </a:xfrm>
          <a:prstGeom prst="rect">
            <a:avLst/>
          </a:prstGeom>
        </p:spPr>
      </p:pic>
      <p:pic>
        <p:nvPicPr>
          <p:cNvPr id="7" name="Picture 6">
            <a:extLst>
              <a:ext uri="{FF2B5EF4-FFF2-40B4-BE49-F238E27FC236}">
                <a16:creationId xmlns:a16="http://schemas.microsoft.com/office/drawing/2014/main" id="{D0B6AACB-6D75-4E96-9769-516707D33A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7364">
            <a:off x="830287" y="2252524"/>
            <a:ext cx="1611912" cy="1984091"/>
          </a:xfrm>
          <a:prstGeom prst="rect">
            <a:avLst/>
          </a:prstGeom>
        </p:spPr>
      </p:pic>
      <p:pic>
        <p:nvPicPr>
          <p:cNvPr id="8" name="Picture 7">
            <a:extLst>
              <a:ext uri="{FF2B5EF4-FFF2-40B4-BE49-F238E27FC236}">
                <a16:creationId xmlns:a16="http://schemas.microsoft.com/office/drawing/2014/main" id="{550F8C42-9013-4CBB-8782-573DFB83CF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06727">
            <a:off x="1377773" y="4214682"/>
            <a:ext cx="1626420" cy="2094797"/>
          </a:xfrm>
          <a:prstGeom prst="rect">
            <a:avLst/>
          </a:prstGeom>
        </p:spPr>
      </p:pic>
      <p:pic>
        <p:nvPicPr>
          <p:cNvPr id="10" name="Picture 9">
            <a:extLst>
              <a:ext uri="{FF2B5EF4-FFF2-40B4-BE49-F238E27FC236}">
                <a16:creationId xmlns:a16="http://schemas.microsoft.com/office/drawing/2014/main" id="{B3611FAB-5C41-45FB-8507-7962E8A192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3726" y="4420345"/>
            <a:ext cx="947310" cy="1683469"/>
          </a:xfrm>
          <a:prstGeom prst="rect">
            <a:avLst/>
          </a:prstGeom>
        </p:spPr>
      </p:pic>
    </p:spTree>
    <p:extLst>
      <p:ext uri="{BB962C8B-B14F-4D97-AF65-F5344CB8AC3E}">
        <p14:creationId xmlns:p14="http://schemas.microsoft.com/office/powerpoint/2010/main" val="37177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ED3D23-4B7B-4770-B631-B648CCA27D9B}"/>
              </a:ext>
            </a:extLst>
          </p:cNvPr>
          <p:cNvSpPr txBox="1"/>
          <p:nvPr/>
        </p:nvSpPr>
        <p:spPr>
          <a:xfrm>
            <a:off x="1241571" y="2874948"/>
            <a:ext cx="6820250" cy="646331"/>
          </a:xfrm>
          <a:prstGeom prst="rect">
            <a:avLst/>
          </a:prstGeom>
          <a:noFill/>
        </p:spPr>
        <p:txBody>
          <a:bodyPr wrap="square" rtlCol="0">
            <a:spAutoFit/>
          </a:bodyPr>
          <a:lstStyle/>
          <a:p>
            <a:pPr algn="ctr"/>
            <a:r>
              <a:rPr lang="en-US" dirty="0"/>
              <a:t>To find out more about ancient Egyptian life, read </a:t>
            </a:r>
            <a:r>
              <a:rPr lang="en-US" dirty="0">
                <a:hlinkClick r:id="rId2"/>
              </a:rPr>
              <a:t>‘</a:t>
            </a:r>
            <a:r>
              <a:rPr lang="en-US" b="1" u="sng" dirty="0">
                <a:hlinkClick r:id="rId2"/>
              </a:rPr>
              <a:t>Leila and the City of the Cat Goddess</a:t>
            </a:r>
            <a:r>
              <a:rPr lang="en-US" dirty="0">
                <a:hlinkClick r:id="rId2"/>
              </a:rPr>
              <a:t>’ </a:t>
            </a:r>
            <a:r>
              <a:rPr lang="en-US" dirty="0"/>
              <a:t>from Twinkl Originals.</a:t>
            </a:r>
            <a:endParaRPr lang="en-GB" dirty="0"/>
          </a:p>
        </p:txBody>
      </p:sp>
    </p:spTree>
    <p:extLst>
      <p:ext uri="{BB962C8B-B14F-4D97-AF65-F5344CB8AC3E}">
        <p14:creationId xmlns:p14="http://schemas.microsoft.com/office/powerpoint/2010/main" val="38055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C1A5A80-99D9-4865-BA34-AF4025F69B91}"/>
              </a:ext>
            </a:extLst>
          </p:cNvPr>
          <p:cNvSpPr/>
          <p:nvPr/>
        </p:nvSpPr>
        <p:spPr>
          <a:xfrm>
            <a:off x="4093828" y="3154261"/>
            <a:ext cx="947955" cy="578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6BCB-B337-4751-98BB-11AB5BB41ED2}"/>
              </a:ext>
            </a:extLst>
          </p:cNvPr>
          <p:cNvSpPr>
            <a:spLocks noGrp="1"/>
          </p:cNvSpPr>
          <p:nvPr>
            <p:ph type="title"/>
          </p:nvPr>
        </p:nvSpPr>
        <p:spPr/>
        <p:txBody>
          <a:bodyPr/>
          <a:lstStyle/>
          <a:p>
            <a:pPr algn="ctr"/>
            <a:r>
              <a:rPr lang="en-US" sz="3200" dirty="0"/>
              <a:t>Crowns and Headdresses </a:t>
            </a:r>
            <a:br>
              <a:rPr lang="en-US" sz="3200" dirty="0"/>
            </a:br>
            <a:r>
              <a:rPr lang="en-US" sz="3200" dirty="0"/>
              <a:t>in Ancient Egypt</a:t>
            </a:r>
            <a:endParaRPr lang="en-GB" sz="3200" dirty="0"/>
          </a:p>
        </p:txBody>
      </p:sp>
      <p:sp>
        <p:nvSpPr>
          <p:cNvPr id="3" name="TextBox 2">
            <a:extLst>
              <a:ext uri="{FF2B5EF4-FFF2-40B4-BE49-F238E27FC236}">
                <a16:creationId xmlns:a16="http://schemas.microsoft.com/office/drawing/2014/main" id="{7813F8D0-A8CD-4D6D-874E-DA174E84B546}"/>
              </a:ext>
            </a:extLst>
          </p:cNvPr>
          <p:cNvSpPr txBox="1"/>
          <p:nvPr/>
        </p:nvSpPr>
        <p:spPr>
          <a:xfrm>
            <a:off x="699127" y="1950916"/>
            <a:ext cx="3742060" cy="2031325"/>
          </a:xfrm>
          <a:prstGeom prst="rect">
            <a:avLst/>
          </a:prstGeom>
          <a:solidFill>
            <a:srgbClr val="F8BD95"/>
          </a:solidFill>
        </p:spPr>
        <p:txBody>
          <a:bodyPr wrap="square" rtlCol="0">
            <a:spAutoFit/>
          </a:bodyPr>
          <a:lstStyle/>
          <a:p>
            <a:r>
              <a:rPr lang="en-US" dirty="0"/>
              <a:t>In ancient Egypt, crowns and headdresses were used:</a:t>
            </a:r>
          </a:p>
          <a:p>
            <a:pPr marL="285750" indent="-285750">
              <a:buFont typeface="Arial" panose="020B0604020202020204" pitchFamily="34" charset="0"/>
              <a:buChar char="•"/>
            </a:pPr>
            <a:r>
              <a:rPr lang="en-US" dirty="0"/>
              <a:t>to show that someone was powerful;</a:t>
            </a:r>
          </a:p>
          <a:p>
            <a:pPr marL="285750" indent="-285750">
              <a:buFont typeface="Arial" panose="020B0604020202020204" pitchFamily="34" charset="0"/>
              <a:buChar char="•"/>
            </a:pPr>
            <a:r>
              <a:rPr lang="en-US" dirty="0"/>
              <a:t>to make pictures of gods and rulers </a:t>
            </a:r>
            <a:r>
              <a:rPr lang="en-GB" dirty="0"/>
              <a:t>recognisable</a:t>
            </a:r>
            <a:r>
              <a:rPr lang="en-US" dirty="0"/>
              <a:t>;</a:t>
            </a:r>
          </a:p>
          <a:p>
            <a:pPr marL="285750" indent="-285750">
              <a:buFont typeface="Arial" panose="020B0604020202020204" pitchFamily="34" charset="0"/>
              <a:buChar char="•"/>
            </a:pPr>
            <a:r>
              <a:rPr lang="en-US" dirty="0"/>
              <a:t>for religious ceremonies.</a:t>
            </a:r>
          </a:p>
        </p:txBody>
      </p:sp>
      <p:sp>
        <p:nvSpPr>
          <p:cNvPr id="9" name="Rectangle 8">
            <a:extLst>
              <a:ext uri="{FF2B5EF4-FFF2-40B4-BE49-F238E27FC236}">
                <a16:creationId xmlns:a16="http://schemas.microsoft.com/office/drawing/2014/main" id="{EFFCEA71-1ADD-4C26-8CDB-F5475D3CDAC1}"/>
              </a:ext>
            </a:extLst>
          </p:cNvPr>
          <p:cNvSpPr/>
          <p:nvPr/>
        </p:nvSpPr>
        <p:spPr>
          <a:xfrm>
            <a:off x="569880" y="4459956"/>
            <a:ext cx="7994709" cy="1507440"/>
          </a:xfrm>
          <a:prstGeom prst="rect">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Did You Know…?</a:t>
            </a:r>
            <a:endParaRPr lang="en-US" sz="1600" dirty="0">
              <a:solidFill>
                <a:schemeClr val="tx1"/>
              </a:solidFill>
            </a:endParaRPr>
          </a:p>
          <a:p>
            <a:r>
              <a:rPr lang="en-US" sz="1600" dirty="0">
                <a:solidFill>
                  <a:schemeClr val="tx1"/>
                </a:solidFill>
              </a:rPr>
              <a:t>No crown from a pharaoh has ever been found by archaeologists. It is likely that they were made from delicate materials such as fabric, leather or papyrus. Our best source of information is the paintings and carvings of gods and rulers that have survived.</a:t>
            </a:r>
          </a:p>
        </p:txBody>
      </p:sp>
      <p:pic>
        <p:nvPicPr>
          <p:cNvPr id="13" name="Picture 12">
            <a:extLst>
              <a:ext uri="{FF2B5EF4-FFF2-40B4-BE49-F238E27FC236}">
                <a16:creationId xmlns:a16="http://schemas.microsoft.com/office/drawing/2014/main" id="{3F9001DA-7DBD-455E-A7E8-2C92E21E76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814" y="1950916"/>
            <a:ext cx="3611246" cy="2031325"/>
          </a:xfrm>
          <a:prstGeom prst="rect">
            <a:avLst/>
          </a:prstGeom>
        </p:spPr>
      </p:pic>
      <p:sp>
        <p:nvSpPr>
          <p:cNvPr id="16" name="Rectangle 15">
            <a:extLst>
              <a:ext uri="{FF2B5EF4-FFF2-40B4-BE49-F238E27FC236}">
                <a16:creationId xmlns:a16="http://schemas.microsoft.com/office/drawing/2014/main" id="{347B976B-78A8-4549-91ED-9EE03871CB07}"/>
              </a:ext>
            </a:extLst>
          </p:cNvPr>
          <p:cNvSpPr/>
          <p:nvPr/>
        </p:nvSpPr>
        <p:spPr>
          <a:xfrm>
            <a:off x="4287844" y="3469925"/>
            <a:ext cx="4026216" cy="751174"/>
          </a:xfrm>
          <a:prstGeom prst="rect">
            <a:avLst/>
          </a:prstGeom>
          <a:solidFill>
            <a:schemeClr val="bg1"/>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Ancient Egyptian pharaohs wore different crowns for different occasions and to show their loyalty to certain gods. Let’s take a look at some of the most famous ones.</a:t>
            </a:r>
            <a:endParaRPr lang="en-GB" sz="1200" dirty="0"/>
          </a:p>
        </p:txBody>
      </p:sp>
    </p:spTree>
    <p:extLst>
      <p:ext uri="{BB962C8B-B14F-4D97-AF65-F5344CB8AC3E}">
        <p14:creationId xmlns:p14="http://schemas.microsoft.com/office/powerpoint/2010/main" val="335227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000" fill="hold"/>
                                        <p:tgtEl>
                                          <p:spTgt spid="16"/>
                                        </p:tgtEl>
                                        <p:attrNameLst>
                                          <p:attrName>ppt_x</p:attrName>
                                        </p:attrNameLst>
                                      </p:cBhvr>
                                      <p:tavLst>
                                        <p:tav tm="0">
                                          <p:val>
                                            <p:strVal val="1+#ppt_w/2"/>
                                          </p:val>
                                        </p:tav>
                                        <p:tav tm="100000">
                                          <p:val>
                                            <p:strVal val="#ppt_x"/>
                                          </p:val>
                                        </p:tav>
                                      </p:tavLst>
                                    </p:anim>
                                    <p:anim calcmode="lin" valueType="num">
                                      <p:cBhvr additive="base">
                                        <p:cTn id="1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2D2-132F-4BBD-BA1A-360E75462F3A}"/>
              </a:ext>
            </a:extLst>
          </p:cNvPr>
          <p:cNvSpPr>
            <a:spLocks noGrp="1"/>
          </p:cNvSpPr>
          <p:nvPr>
            <p:ph type="title"/>
          </p:nvPr>
        </p:nvSpPr>
        <p:spPr/>
        <p:txBody>
          <a:bodyPr/>
          <a:lstStyle/>
          <a:p>
            <a:r>
              <a:rPr lang="en-GB" dirty="0" err="1"/>
              <a:t>Deshret</a:t>
            </a:r>
            <a:r>
              <a:rPr lang="en-GB" dirty="0"/>
              <a:t>: The Red Crown</a:t>
            </a:r>
          </a:p>
        </p:txBody>
      </p:sp>
      <p:sp>
        <p:nvSpPr>
          <p:cNvPr id="3" name="Rectangle 2">
            <a:extLst>
              <a:ext uri="{FF2B5EF4-FFF2-40B4-BE49-F238E27FC236}">
                <a16:creationId xmlns:a16="http://schemas.microsoft.com/office/drawing/2014/main" id="{ADF23D4F-B249-4553-A2AB-27903C46473E}"/>
              </a:ext>
            </a:extLst>
          </p:cNvPr>
          <p:cNvSpPr/>
          <p:nvPr/>
        </p:nvSpPr>
        <p:spPr>
          <a:xfrm>
            <a:off x="620215" y="1876805"/>
            <a:ext cx="6451704" cy="111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a:t>
            </a:r>
            <a:r>
              <a:rPr lang="en-US" dirty="0" err="1">
                <a:solidFill>
                  <a:schemeClr val="tx1"/>
                </a:solidFill>
              </a:rPr>
              <a:t>Deshret</a:t>
            </a:r>
            <a:r>
              <a:rPr lang="en-US" dirty="0">
                <a:solidFill>
                  <a:schemeClr val="tx1"/>
                </a:solidFill>
              </a:rPr>
              <a:t> was a high-backed crown which showed that the wearer was the ruler of Lower Egypt. It is thought that it was made from fabric or leather and had a copper or wire spiral.</a:t>
            </a:r>
          </a:p>
        </p:txBody>
      </p:sp>
      <p:sp>
        <p:nvSpPr>
          <p:cNvPr id="8" name="Rectangle 7">
            <a:extLst>
              <a:ext uri="{FF2B5EF4-FFF2-40B4-BE49-F238E27FC236}">
                <a16:creationId xmlns:a16="http://schemas.microsoft.com/office/drawing/2014/main" id="{F1E3A0B4-1C09-43E3-96E3-B1FC8AA24076}"/>
              </a:ext>
            </a:extLst>
          </p:cNvPr>
          <p:cNvSpPr/>
          <p:nvPr/>
        </p:nvSpPr>
        <p:spPr>
          <a:xfrm>
            <a:off x="620215" y="3396145"/>
            <a:ext cx="4857796"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red crown was the symbol of the goddess </a:t>
            </a:r>
            <a:r>
              <a:rPr lang="en-US" dirty="0" err="1">
                <a:solidFill>
                  <a:schemeClr val="tx1"/>
                </a:solidFill>
              </a:rPr>
              <a:t>Neith</a:t>
            </a:r>
            <a:r>
              <a:rPr lang="en-US" dirty="0">
                <a:solidFill>
                  <a:schemeClr val="tx1"/>
                </a:solidFill>
              </a:rPr>
              <a:t>, who was the patron of the city of Sais in Lower Egypt.</a:t>
            </a:r>
            <a:endParaRPr lang="en-US" sz="1600" dirty="0">
              <a:solidFill>
                <a:schemeClr val="tx1"/>
              </a:solidFill>
            </a:endParaRPr>
          </a:p>
        </p:txBody>
      </p:sp>
      <p:grpSp>
        <p:nvGrpSpPr>
          <p:cNvPr id="12" name="Group 11">
            <a:extLst>
              <a:ext uri="{FF2B5EF4-FFF2-40B4-BE49-F238E27FC236}">
                <a16:creationId xmlns:a16="http://schemas.microsoft.com/office/drawing/2014/main" id="{177F39B7-ECF9-4EEC-B197-E72B558FC5FC}"/>
              </a:ext>
            </a:extLst>
          </p:cNvPr>
          <p:cNvGrpSpPr/>
          <p:nvPr/>
        </p:nvGrpSpPr>
        <p:grpSpPr>
          <a:xfrm>
            <a:off x="0" y="4573631"/>
            <a:ext cx="9144000" cy="902283"/>
            <a:chOff x="0" y="4573631"/>
            <a:chExt cx="9144000" cy="902283"/>
          </a:xfrm>
        </p:grpSpPr>
        <p:sp>
          <p:nvSpPr>
            <p:cNvPr id="11" name="Rectangle 10">
              <a:extLst>
                <a:ext uri="{FF2B5EF4-FFF2-40B4-BE49-F238E27FC236}">
                  <a16:creationId xmlns:a16="http://schemas.microsoft.com/office/drawing/2014/main" id="{453DB70D-38E6-48CA-AC86-C383FAD1846E}"/>
                </a:ext>
              </a:extLst>
            </p:cNvPr>
            <p:cNvSpPr/>
            <p:nvPr/>
          </p:nvSpPr>
          <p:spPr>
            <a:xfrm>
              <a:off x="0" y="4573631"/>
              <a:ext cx="9144000" cy="902283"/>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8783A42-3570-4E5A-A4FF-E0DA0183C6AC}"/>
                </a:ext>
              </a:extLst>
            </p:cNvPr>
            <p:cNvSpPr/>
            <p:nvPr/>
          </p:nvSpPr>
          <p:spPr>
            <a:xfrm>
              <a:off x="620215" y="4593440"/>
              <a:ext cx="4857796"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Lower Egypt is the area around the Nile delta in the north of the country.</a:t>
              </a:r>
              <a:endParaRPr lang="en-US" sz="1400" dirty="0">
                <a:solidFill>
                  <a:schemeClr val="tx1"/>
                </a:solidFill>
              </a:endParaRPr>
            </a:p>
          </p:txBody>
        </p:sp>
      </p:grpSp>
      <p:pic>
        <p:nvPicPr>
          <p:cNvPr id="7" name="Picture 6">
            <a:extLst>
              <a:ext uri="{FF2B5EF4-FFF2-40B4-BE49-F238E27FC236}">
                <a16:creationId xmlns:a16="http://schemas.microsoft.com/office/drawing/2014/main" id="{2AA6BFDB-E96A-4D60-9333-9C3A11A66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966" y="2701255"/>
            <a:ext cx="2744903" cy="3535960"/>
          </a:xfrm>
          <a:prstGeom prst="rect">
            <a:avLst/>
          </a:prstGeom>
        </p:spPr>
      </p:pic>
    </p:spTree>
    <p:extLst>
      <p:ext uri="{BB962C8B-B14F-4D97-AF65-F5344CB8AC3E}">
        <p14:creationId xmlns:p14="http://schemas.microsoft.com/office/powerpoint/2010/main" val="37145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2D2-132F-4BBD-BA1A-360E75462F3A}"/>
              </a:ext>
            </a:extLst>
          </p:cNvPr>
          <p:cNvSpPr>
            <a:spLocks noGrp="1"/>
          </p:cNvSpPr>
          <p:nvPr>
            <p:ph type="title"/>
          </p:nvPr>
        </p:nvSpPr>
        <p:spPr/>
        <p:txBody>
          <a:bodyPr/>
          <a:lstStyle/>
          <a:p>
            <a:r>
              <a:rPr lang="en-GB" dirty="0" err="1"/>
              <a:t>Hedjet</a:t>
            </a:r>
            <a:r>
              <a:rPr lang="en-GB" dirty="0"/>
              <a:t>: The White Crown</a:t>
            </a:r>
          </a:p>
        </p:txBody>
      </p:sp>
      <p:sp>
        <p:nvSpPr>
          <p:cNvPr id="3" name="Rectangle 2">
            <a:extLst>
              <a:ext uri="{FF2B5EF4-FFF2-40B4-BE49-F238E27FC236}">
                <a16:creationId xmlns:a16="http://schemas.microsoft.com/office/drawing/2014/main" id="{ADF23D4F-B249-4553-A2AB-27903C46473E}"/>
              </a:ext>
            </a:extLst>
          </p:cNvPr>
          <p:cNvSpPr/>
          <p:nvPr/>
        </p:nvSpPr>
        <p:spPr>
          <a:xfrm>
            <a:off x="620215" y="1820412"/>
            <a:ext cx="6451704" cy="111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white crown is also known as the </a:t>
            </a:r>
            <a:r>
              <a:rPr lang="en-US" dirty="0" err="1">
                <a:solidFill>
                  <a:schemeClr val="tx1"/>
                </a:solidFill>
              </a:rPr>
              <a:t>Hedjet</a:t>
            </a:r>
            <a:r>
              <a:rPr lang="en-US" dirty="0">
                <a:solidFill>
                  <a:schemeClr val="tx1"/>
                </a:solidFill>
              </a:rPr>
              <a:t>. It is tall with a rounded end and was probably made out of cloth or felt.</a:t>
            </a:r>
            <a:endParaRPr lang="en-US" sz="1600" dirty="0">
              <a:solidFill>
                <a:schemeClr val="tx1"/>
              </a:solidFill>
            </a:endParaRPr>
          </a:p>
        </p:txBody>
      </p:sp>
      <p:sp>
        <p:nvSpPr>
          <p:cNvPr id="8" name="Rectangle 7">
            <a:extLst>
              <a:ext uri="{FF2B5EF4-FFF2-40B4-BE49-F238E27FC236}">
                <a16:creationId xmlns:a16="http://schemas.microsoft.com/office/drawing/2014/main" id="{F1E3A0B4-1C09-43E3-96E3-B1FC8AA24076}"/>
              </a:ext>
            </a:extLst>
          </p:cNvPr>
          <p:cNvSpPr/>
          <p:nvPr/>
        </p:nvSpPr>
        <p:spPr>
          <a:xfrm>
            <a:off x="620215" y="3286623"/>
            <a:ext cx="4857796"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white crown was worn by rulers of Upper Egypt (the south). It had a special association with the goddess </a:t>
            </a:r>
            <a:r>
              <a:rPr lang="en-US" dirty="0" err="1">
                <a:solidFill>
                  <a:schemeClr val="tx1"/>
                </a:solidFill>
              </a:rPr>
              <a:t>Nekhbet</a:t>
            </a:r>
            <a:r>
              <a:rPr lang="en-US" dirty="0">
                <a:solidFill>
                  <a:schemeClr val="tx1"/>
                </a:solidFill>
              </a:rPr>
              <a:t>, the white vulture goddess and protector of pharaohs.</a:t>
            </a:r>
            <a:endParaRPr lang="en-US" sz="1400" dirty="0">
              <a:solidFill>
                <a:schemeClr val="tx1"/>
              </a:solidFill>
            </a:endParaRPr>
          </a:p>
        </p:txBody>
      </p:sp>
      <p:grpSp>
        <p:nvGrpSpPr>
          <p:cNvPr id="7" name="Group 6">
            <a:extLst>
              <a:ext uri="{FF2B5EF4-FFF2-40B4-BE49-F238E27FC236}">
                <a16:creationId xmlns:a16="http://schemas.microsoft.com/office/drawing/2014/main" id="{D117704A-152F-4501-8785-143EA8291AB1}"/>
              </a:ext>
            </a:extLst>
          </p:cNvPr>
          <p:cNvGrpSpPr/>
          <p:nvPr/>
        </p:nvGrpSpPr>
        <p:grpSpPr>
          <a:xfrm>
            <a:off x="0" y="4573631"/>
            <a:ext cx="9144000" cy="902283"/>
            <a:chOff x="0" y="4573631"/>
            <a:chExt cx="9144000" cy="902283"/>
          </a:xfrm>
        </p:grpSpPr>
        <p:sp>
          <p:nvSpPr>
            <p:cNvPr id="4" name="Rectangle 3">
              <a:extLst>
                <a:ext uri="{FF2B5EF4-FFF2-40B4-BE49-F238E27FC236}">
                  <a16:creationId xmlns:a16="http://schemas.microsoft.com/office/drawing/2014/main" id="{537379BD-853A-425A-B9C7-133CD4270495}"/>
                </a:ext>
              </a:extLst>
            </p:cNvPr>
            <p:cNvSpPr/>
            <p:nvPr/>
          </p:nvSpPr>
          <p:spPr>
            <a:xfrm>
              <a:off x="0" y="4573631"/>
              <a:ext cx="9144000" cy="902283"/>
            </a:xfrm>
            <a:prstGeom prst="rect">
              <a:avLst/>
            </a:prstGeom>
            <a:solidFill>
              <a:srgbClr val="F8BD95"/>
            </a:solidFill>
            <a:ln>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8783A42-3570-4E5A-A4FF-E0DA0183C6AC}"/>
                </a:ext>
              </a:extLst>
            </p:cNvPr>
            <p:cNvSpPr/>
            <p:nvPr/>
          </p:nvSpPr>
          <p:spPr>
            <a:xfrm>
              <a:off x="712493" y="4627928"/>
              <a:ext cx="4857796"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Horus, the falcon god, was usually shown wearing the white crown.</a:t>
              </a:r>
              <a:endParaRPr lang="en-US" sz="1200" dirty="0">
                <a:solidFill>
                  <a:schemeClr val="tx1"/>
                </a:solidFill>
              </a:endParaRPr>
            </a:p>
          </p:txBody>
        </p:sp>
      </p:grpSp>
      <p:pic>
        <p:nvPicPr>
          <p:cNvPr id="5" name="Picture 4">
            <a:extLst>
              <a:ext uri="{FF2B5EF4-FFF2-40B4-BE49-F238E27FC236}">
                <a16:creationId xmlns:a16="http://schemas.microsoft.com/office/drawing/2014/main" id="{1D840E5F-6B14-40F8-BFA7-F3C0C6333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567" y="2475180"/>
            <a:ext cx="2525657" cy="3773236"/>
          </a:xfrm>
          <a:prstGeom prst="rect">
            <a:avLst/>
          </a:prstGeom>
        </p:spPr>
      </p:pic>
    </p:spTree>
    <p:extLst>
      <p:ext uri="{BB962C8B-B14F-4D97-AF65-F5344CB8AC3E}">
        <p14:creationId xmlns:p14="http://schemas.microsoft.com/office/powerpoint/2010/main" val="5591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2D2-132F-4BBD-BA1A-360E75462F3A}"/>
              </a:ext>
            </a:extLst>
          </p:cNvPr>
          <p:cNvSpPr>
            <a:spLocks noGrp="1"/>
          </p:cNvSpPr>
          <p:nvPr>
            <p:ph type="title"/>
          </p:nvPr>
        </p:nvSpPr>
        <p:spPr/>
        <p:txBody>
          <a:bodyPr/>
          <a:lstStyle/>
          <a:p>
            <a:r>
              <a:rPr lang="en-GB" dirty="0"/>
              <a:t>Pschent: The Double Crown</a:t>
            </a:r>
          </a:p>
        </p:txBody>
      </p:sp>
      <p:sp>
        <p:nvSpPr>
          <p:cNvPr id="3" name="Rectangle 2">
            <a:extLst>
              <a:ext uri="{FF2B5EF4-FFF2-40B4-BE49-F238E27FC236}">
                <a16:creationId xmlns:a16="http://schemas.microsoft.com/office/drawing/2014/main" id="{ADF23D4F-B249-4553-A2AB-27903C46473E}"/>
              </a:ext>
            </a:extLst>
          </p:cNvPr>
          <p:cNvSpPr/>
          <p:nvPr/>
        </p:nvSpPr>
        <p:spPr>
          <a:xfrm>
            <a:off x="620215" y="1562483"/>
            <a:ext cx="6451704" cy="585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sz="1600" dirty="0">
                <a:solidFill>
                  <a:schemeClr val="tx1"/>
                </a:solidFill>
              </a:rPr>
              <a:t>The double crown is also known as the Pschent crown or </a:t>
            </a:r>
            <a:r>
              <a:rPr lang="en-US" sz="1600" i="1" dirty="0">
                <a:solidFill>
                  <a:schemeClr val="tx1"/>
                </a:solidFill>
              </a:rPr>
              <a:t>'</a:t>
            </a:r>
            <a:r>
              <a:rPr lang="en-US" sz="1600" i="1" dirty="0" err="1">
                <a:solidFill>
                  <a:schemeClr val="tx1"/>
                </a:solidFill>
              </a:rPr>
              <a:t>sekhemti</a:t>
            </a:r>
            <a:r>
              <a:rPr lang="en-US" sz="1600" i="1" dirty="0">
                <a:solidFill>
                  <a:schemeClr val="tx1"/>
                </a:solidFill>
              </a:rPr>
              <a:t>',</a:t>
            </a:r>
            <a:r>
              <a:rPr lang="en-US" sz="1600" dirty="0">
                <a:solidFill>
                  <a:schemeClr val="tx1"/>
                </a:solidFill>
              </a:rPr>
              <a:t> which means 'two powerful ones'.</a:t>
            </a:r>
            <a:endParaRPr lang="en-US" sz="1400" dirty="0">
              <a:solidFill>
                <a:schemeClr val="tx1"/>
              </a:solidFill>
            </a:endParaRPr>
          </a:p>
        </p:txBody>
      </p:sp>
      <p:sp>
        <p:nvSpPr>
          <p:cNvPr id="8" name="Rectangle 7">
            <a:extLst>
              <a:ext uri="{FF2B5EF4-FFF2-40B4-BE49-F238E27FC236}">
                <a16:creationId xmlns:a16="http://schemas.microsoft.com/office/drawing/2014/main" id="{F1E3A0B4-1C09-43E3-96E3-B1FC8AA24076}"/>
              </a:ext>
            </a:extLst>
          </p:cNvPr>
          <p:cNvSpPr/>
          <p:nvPr/>
        </p:nvSpPr>
        <p:spPr>
          <a:xfrm>
            <a:off x="620215" y="2167640"/>
            <a:ext cx="6451704" cy="1158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sz="1600" dirty="0">
                <a:solidFill>
                  <a:schemeClr val="tx1"/>
                </a:solidFill>
              </a:rPr>
              <a:t>Around 3100 BC, King Menes of Memphis brought together Lower and Upper Egypt and founded the First Egyptian Dynasty. A dynasty is a line of kings who all belonged to the same family. In total, 30 dynasties ruled over ancient Egypt.</a:t>
            </a:r>
            <a:endParaRPr lang="en-US" sz="1200" dirty="0">
              <a:solidFill>
                <a:schemeClr val="tx1"/>
              </a:solidFill>
            </a:endParaRPr>
          </a:p>
        </p:txBody>
      </p:sp>
      <p:grpSp>
        <p:nvGrpSpPr>
          <p:cNvPr id="4" name="Group 3">
            <a:extLst>
              <a:ext uri="{FF2B5EF4-FFF2-40B4-BE49-F238E27FC236}">
                <a16:creationId xmlns:a16="http://schemas.microsoft.com/office/drawing/2014/main" id="{EAF30A3F-2532-4F0A-AA25-7A4728F5F026}"/>
              </a:ext>
            </a:extLst>
          </p:cNvPr>
          <p:cNvGrpSpPr/>
          <p:nvPr/>
        </p:nvGrpSpPr>
        <p:grpSpPr>
          <a:xfrm>
            <a:off x="-4765" y="4771816"/>
            <a:ext cx="9144000" cy="902283"/>
            <a:chOff x="-4765" y="4771816"/>
            <a:chExt cx="9144000" cy="902283"/>
          </a:xfrm>
        </p:grpSpPr>
        <p:sp>
          <p:nvSpPr>
            <p:cNvPr id="6" name="Rectangle 5">
              <a:extLst>
                <a:ext uri="{FF2B5EF4-FFF2-40B4-BE49-F238E27FC236}">
                  <a16:creationId xmlns:a16="http://schemas.microsoft.com/office/drawing/2014/main" id="{419A284E-8280-409D-979D-DF0425DC0455}"/>
                </a:ext>
              </a:extLst>
            </p:cNvPr>
            <p:cNvSpPr/>
            <p:nvPr/>
          </p:nvSpPr>
          <p:spPr>
            <a:xfrm>
              <a:off x="-4765" y="4771816"/>
              <a:ext cx="9144000" cy="902283"/>
            </a:xfrm>
            <a:prstGeom prst="rect">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8783A42-3570-4E5A-A4FF-E0DA0183C6AC}"/>
                </a:ext>
              </a:extLst>
            </p:cNvPr>
            <p:cNvSpPr/>
            <p:nvPr/>
          </p:nvSpPr>
          <p:spPr>
            <a:xfrm>
              <a:off x="620215" y="4826111"/>
              <a:ext cx="5243690"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sz="1600" dirty="0">
                  <a:solidFill>
                    <a:schemeClr val="tx1"/>
                  </a:solidFill>
                </a:rPr>
                <a:t>This crown is a combination of both the </a:t>
              </a:r>
              <a:r>
                <a:rPr lang="en-US" sz="1600" dirty="0" err="1">
                  <a:solidFill>
                    <a:schemeClr val="tx1"/>
                  </a:solidFill>
                </a:rPr>
                <a:t>Deshret</a:t>
              </a:r>
              <a:r>
                <a:rPr lang="en-US" sz="1600" dirty="0">
                  <a:solidFill>
                    <a:schemeClr val="tx1"/>
                  </a:solidFill>
                </a:rPr>
                <a:t> and </a:t>
              </a:r>
              <a:r>
                <a:rPr lang="en-US" sz="1600" dirty="0" err="1">
                  <a:solidFill>
                    <a:schemeClr val="tx1"/>
                  </a:solidFill>
                </a:rPr>
                <a:t>Hedjet</a:t>
              </a:r>
              <a:r>
                <a:rPr lang="en-US" sz="1600" dirty="0">
                  <a:solidFill>
                    <a:schemeClr val="tx1"/>
                  </a:solidFill>
                </a:rPr>
                <a:t> crowns, and kings wore the crown </a:t>
              </a:r>
              <a:r>
                <a:rPr lang="en-US" sz="1600">
                  <a:solidFill>
                    <a:schemeClr val="tx1"/>
                  </a:solidFill>
                </a:rPr>
                <a:t>to show </a:t>
              </a:r>
              <a:r>
                <a:rPr lang="en-US" sz="1600" dirty="0">
                  <a:solidFill>
                    <a:schemeClr val="tx1"/>
                  </a:solidFill>
                </a:rPr>
                <a:t>that they ruled over all Egypt.</a:t>
              </a:r>
              <a:endParaRPr lang="en-US" sz="1100" dirty="0">
                <a:solidFill>
                  <a:schemeClr val="tx1"/>
                </a:solidFill>
              </a:endParaRPr>
            </a:p>
          </p:txBody>
        </p:sp>
      </p:grpSp>
      <p:sp>
        <p:nvSpPr>
          <p:cNvPr id="11" name="TextBox 10">
            <a:extLst>
              <a:ext uri="{FF2B5EF4-FFF2-40B4-BE49-F238E27FC236}">
                <a16:creationId xmlns:a16="http://schemas.microsoft.com/office/drawing/2014/main" id="{4A3C9F37-7024-4789-8E53-5F913C035E3B}"/>
              </a:ext>
            </a:extLst>
          </p:cNvPr>
          <p:cNvSpPr txBox="1"/>
          <p:nvPr/>
        </p:nvSpPr>
        <p:spPr>
          <a:xfrm>
            <a:off x="620215" y="3348681"/>
            <a:ext cx="553730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Sometimes, you may see two animals attached to the front of this crown: a cobra, representing the goddess </a:t>
            </a:r>
            <a:r>
              <a:rPr lang="en-US" sz="1600" dirty="0" err="1"/>
              <a:t>Wadjet</a:t>
            </a:r>
            <a:r>
              <a:rPr lang="en-US" sz="1600" dirty="0"/>
              <a:t> of Lower Egypt, and a vulture, representing the goddess </a:t>
            </a:r>
            <a:r>
              <a:rPr lang="en-US" sz="1600" dirty="0" err="1"/>
              <a:t>Nekhbet</a:t>
            </a:r>
            <a:r>
              <a:rPr lang="en-US" sz="1600" dirty="0"/>
              <a:t> of Upper Egypt. Together, they were known as 'The Two Ladies'.</a:t>
            </a:r>
            <a:endParaRPr lang="en-GB" sz="1600" dirty="0"/>
          </a:p>
        </p:txBody>
      </p:sp>
      <p:pic>
        <p:nvPicPr>
          <p:cNvPr id="13" name="Picture 12">
            <a:extLst>
              <a:ext uri="{FF2B5EF4-FFF2-40B4-BE49-F238E27FC236}">
                <a16:creationId xmlns:a16="http://schemas.microsoft.com/office/drawing/2014/main" id="{D707FA87-0628-4F80-9908-0993D7EE5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736" y="2985679"/>
            <a:ext cx="2421049" cy="3118264"/>
          </a:xfrm>
          <a:prstGeom prst="rect">
            <a:avLst/>
          </a:prstGeom>
        </p:spPr>
      </p:pic>
    </p:spTree>
    <p:extLst>
      <p:ext uri="{BB962C8B-B14F-4D97-AF65-F5344CB8AC3E}">
        <p14:creationId xmlns:p14="http://schemas.microsoft.com/office/powerpoint/2010/main" val="3175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2D2-132F-4BBD-BA1A-360E75462F3A}"/>
              </a:ext>
            </a:extLst>
          </p:cNvPr>
          <p:cNvSpPr>
            <a:spLocks noGrp="1"/>
          </p:cNvSpPr>
          <p:nvPr>
            <p:ph type="title"/>
          </p:nvPr>
        </p:nvSpPr>
        <p:spPr/>
        <p:txBody>
          <a:bodyPr/>
          <a:lstStyle/>
          <a:p>
            <a:r>
              <a:rPr lang="en-GB"/>
              <a:t>Kepresh</a:t>
            </a:r>
            <a:r>
              <a:rPr lang="en-GB" dirty="0"/>
              <a:t>: The Blue Crown</a:t>
            </a:r>
          </a:p>
        </p:txBody>
      </p:sp>
      <p:sp>
        <p:nvSpPr>
          <p:cNvPr id="3" name="Rectangle 2">
            <a:extLst>
              <a:ext uri="{FF2B5EF4-FFF2-40B4-BE49-F238E27FC236}">
                <a16:creationId xmlns:a16="http://schemas.microsoft.com/office/drawing/2014/main" id="{ADF23D4F-B249-4553-A2AB-27903C46473E}"/>
              </a:ext>
            </a:extLst>
          </p:cNvPr>
          <p:cNvSpPr/>
          <p:nvPr/>
        </p:nvSpPr>
        <p:spPr>
          <a:xfrm>
            <a:off x="620214" y="1999615"/>
            <a:ext cx="6451704"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blue crown was also known as the 'war crown' or the </a:t>
            </a:r>
            <a:r>
              <a:rPr lang="en-GB" dirty="0" err="1">
                <a:solidFill>
                  <a:schemeClr val="tx1"/>
                </a:solidFill>
              </a:rPr>
              <a:t>Kepresh</a:t>
            </a:r>
            <a:r>
              <a:rPr lang="en-US" dirty="0">
                <a:solidFill>
                  <a:schemeClr val="tx1"/>
                </a:solidFill>
              </a:rPr>
              <a:t> Crown.</a:t>
            </a:r>
            <a:endParaRPr lang="en-US" sz="1600" dirty="0">
              <a:solidFill>
                <a:schemeClr val="tx1"/>
              </a:solidFill>
            </a:endParaRPr>
          </a:p>
        </p:txBody>
      </p:sp>
      <p:sp>
        <p:nvSpPr>
          <p:cNvPr id="8" name="Rectangle 7">
            <a:extLst>
              <a:ext uri="{FF2B5EF4-FFF2-40B4-BE49-F238E27FC236}">
                <a16:creationId xmlns:a16="http://schemas.microsoft.com/office/drawing/2014/main" id="{F1E3A0B4-1C09-43E3-96E3-B1FC8AA24076}"/>
              </a:ext>
            </a:extLst>
          </p:cNvPr>
          <p:cNvSpPr/>
          <p:nvPr/>
        </p:nvSpPr>
        <p:spPr>
          <a:xfrm>
            <a:off x="620214" y="3032154"/>
            <a:ext cx="5377913"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It was probably made from cloth or leather and then stained blue. Sometimes, it was decorated with gold, sun-shaped discs and a </a:t>
            </a:r>
            <a:r>
              <a:rPr lang="en-US" b="1" dirty="0" err="1">
                <a:solidFill>
                  <a:schemeClr val="tx1"/>
                </a:solidFill>
              </a:rPr>
              <a:t>uraeus</a:t>
            </a:r>
            <a:r>
              <a:rPr lang="en-US" b="1" dirty="0">
                <a:solidFill>
                  <a:schemeClr val="tx1"/>
                </a:solidFill>
              </a:rPr>
              <a:t>.</a:t>
            </a:r>
            <a:endParaRPr lang="en-US" sz="1400" dirty="0">
              <a:solidFill>
                <a:schemeClr val="tx1"/>
              </a:solidFill>
            </a:endParaRPr>
          </a:p>
        </p:txBody>
      </p:sp>
      <p:grpSp>
        <p:nvGrpSpPr>
          <p:cNvPr id="5" name="Group 4">
            <a:extLst>
              <a:ext uri="{FF2B5EF4-FFF2-40B4-BE49-F238E27FC236}">
                <a16:creationId xmlns:a16="http://schemas.microsoft.com/office/drawing/2014/main" id="{2EB5242D-D7DB-44AB-BF4D-DA8548983FE7}"/>
              </a:ext>
            </a:extLst>
          </p:cNvPr>
          <p:cNvGrpSpPr/>
          <p:nvPr/>
        </p:nvGrpSpPr>
        <p:grpSpPr>
          <a:xfrm>
            <a:off x="0" y="4573631"/>
            <a:ext cx="9144000" cy="1130883"/>
            <a:chOff x="0" y="4573631"/>
            <a:chExt cx="9144000" cy="1130883"/>
          </a:xfrm>
        </p:grpSpPr>
        <p:sp>
          <p:nvSpPr>
            <p:cNvPr id="4" name="Rectangle 3">
              <a:extLst>
                <a:ext uri="{FF2B5EF4-FFF2-40B4-BE49-F238E27FC236}">
                  <a16:creationId xmlns:a16="http://schemas.microsoft.com/office/drawing/2014/main" id="{537379BD-853A-425A-B9C7-133CD4270495}"/>
                </a:ext>
              </a:extLst>
            </p:cNvPr>
            <p:cNvSpPr/>
            <p:nvPr/>
          </p:nvSpPr>
          <p:spPr>
            <a:xfrm>
              <a:off x="0" y="4573631"/>
              <a:ext cx="9144000" cy="1130883"/>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8783A42-3570-4E5A-A4FF-E0DA0183C6AC}"/>
                </a:ext>
              </a:extLst>
            </p:cNvPr>
            <p:cNvSpPr/>
            <p:nvPr/>
          </p:nvSpPr>
          <p:spPr>
            <a:xfrm>
              <a:off x="712493" y="4641682"/>
              <a:ext cx="5075912" cy="994778"/>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a:t>
              </a:r>
              <a:r>
                <a:rPr lang="en-US" dirty="0" err="1">
                  <a:solidFill>
                    <a:schemeClr val="tx1"/>
                  </a:solidFill>
                </a:rPr>
                <a:t>Khepresh</a:t>
              </a:r>
              <a:r>
                <a:rPr lang="en-US" dirty="0">
                  <a:solidFill>
                    <a:schemeClr val="tx1"/>
                  </a:solidFill>
                </a:rPr>
                <a:t> was often worn by pharaohs when going into war. We know this because many battle and hunting scenes show them wearing one.</a:t>
              </a:r>
              <a:endParaRPr lang="en-US" sz="1200" dirty="0">
                <a:solidFill>
                  <a:schemeClr val="tx1"/>
                </a:solidFill>
              </a:endParaRPr>
            </a:p>
          </p:txBody>
        </p:sp>
      </p:grpSp>
      <p:pic>
        <p:nvPicPr>
          <p:cNvPr id="10" name="Picture 9">
            <a:extLst>
              <a:ext uri="{FF2B5EF4-FFF2-40B4-BE49-F238E27FC236}">
                <a16:creationId xmlns:a16="http://schemas.microsoft.com/office/drawing/2014/main" id="{DC4FCE8C-C1CF-497D-BAE8-BF2F3AD023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405" y="2793306"/>
            <a:ext cx="2539719" cy="3126123"/>
          </a:xfrm>
          <a:prstGeom prst="rect">
            <a:avLst/>
          </a:prstGeom>
        </p:spPr>
      </p:pic>
    </p:spTree>
    <p:extLst>
      <p:ext uri="{BB962C8B-B14F-4D97-AF65-F5344CB8AC3E}">
        <p14:creationId xmlns:p14="http://schemas.microsoft.com/office/powerpoint/2010/main" val="5096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2D2-132F-4BBD-BA1A-360E75462F3A}"/>
              </a:ext>
            </a:extLst>
          </p:cNvPr>
          <p:cNvSpPr>
            <a:spLocks noGrp="1"/>
          </p:cNvSpPr>
          <p:nvPr>
            <p:ph type="title"/>
          </p:nvPr>
        </p:nvSpPr>
        <p:spPr/>
        <p:txBody>
          <a:bodyPr/>
          <a:lstStyle/>
          <a:p>
            <a:r>
              <a:rPr lang="en-GB" dirty="0"/>
              <a:t>The Atef Crown</a:t>
            </a:r>
          </a:p>
        </p:txBody>
      </p:sp>
      <p:sp>
        <p:nvSpPr>
          <p:cNvPr id="3" name="Rectangle 2">
            <a:extLst>
              <a:ext uri="{FF2B5EF4-FFF2-40B4-BE49-F238E27FC236}">
                <a16:creationId xmlns:a16="http://schemas.microsoft.com/office/drawing/2014/main" id="{ADF23D4F-B249-4553-A2AB-27903C46473E}"/>
              </a:ext>
            </a:extLst>
          </p:cNvPr>
          <p:cNvSpPr/>
          <p:nvPr/>
        </p:nvSpPr>
        <p:spPr>
          <a:xfrm>
            <a:off x="620215" y="1820412"/>
            <a:ext cx="6451704" cy="111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Atef was worn during religious rituals. It was a white crown made from woven plant stems and trimmed with ostrich feathers. The later versions had a gold disk at the top to represent the sun.</a:t>
            </a:r>
            <a:endParaRPr lang="en-US" sz="1600" dirty="0">
              <a:solidFill>
                <a:schemeClr val="tx1"/>
              </a:solidFill>
            </a:endParaRPr>
          </a:p>
        </p:txBody>
      </p:sp>
      <p:sp>
        <p:nvSpPr>
          <p:cNvPr id="8" name="Rectangle 7">
            <a:extLst>
              <a:ext uri="{FF2B5EF4-FFF2-40B4-BE49-F238E27FC236}">
                <a16:creationId xmlns:a16="http://schemas.microsoft.com/office/drawing/2014/main" id="{F1E3A0B4-1C09-43E3-96E3-B1FC8AA24076}"/>
              </a:ext>
            </a:extLst>
          </p:cNvPr>
          <p:cNvSpPr/>
          <p:nvPr/>
        </p:nvSpPr>
        <p:spPr>
          <a:xfrm>
            <a:off x="620214" y="3286623"/>
            <a:ext cx="5461803"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crown was most often worn by Osiris, the ruler of the Underworld. It looks a lot like the </a:t>
            </a:r>
            <a:r>
              <a:rPr lang="en-US" dirty="0" err="1">
                <a:solidFill>
                  <a:schemeClr val="tx1"/>
                </a:solidFill>
              </a:rPr>
              <a:t>Hedjat</a:t>
            </a:r>
            <a:r>
              <a:rPr lang="en-US" dirty="0">
                <a:solidFill>
                  <a:schemeClr val="tx1"/>
                </a:solidFill>
              </a:rPr>
              <a:t> crown but the two ostrich feathers are thought to represent truth and justice.</a:t>
            </a:r>
            <a:endParaRPr lang="en-US" sz="1400" dirty="0">
              <a:solidFill>
                <a:schemeClr val="tx1"/>
              </a:solidFill>
            </a:endParaRPr>
          </a:p>
        </p:txBody>
      </p:sp>
      <p:grpSp>
        <p:nvGrpSpPr>
          <p:cNvPr id="7" name="Group 6">
            <a:extLst>
              <a:ext uri="{FF2B5EF4-FFF2-40B4-BE49-F238E27FC236}">
                <a16:creationId xmlns:a16="http://schemas.microsoft.com/office/drawing/2014/main" id="{D117704A-152F-4501-8785-143EA8291AB1}"/>
              </a:ext>
            </a:extLst>
          </p:cNvPr>
          <p:cNvGrpSpPr/>
          <p:nvPr/>
        </p:nvGrpSpPr>
        <p:grpSpPr>
          <a:xfrm>
            <a:off x="0" y="4573631"/>
            <a:ext cx="9144000" cy="902283"/>
            <a:chOff x="0" y="4573631"/>
            <a:chExt cx="9144000" cy="902283"/>
          </a:xfrm>
        </p:grpSpPr>
        <p:sp>
          <p:nvSpPr>
            <p:cNvPr id="4" name="Rectangle 3">
              <a:extLst>
                <a:ext uri="{FF2B5EF4-FFF2-40B4-BE49-F238E27FC236}">
                  <a16:creationId xmlns:a16="http://schemas.microsoft.com/office/drawing/2014/main" id="{537379BD-853A-425A-B9C7-133CD4270495}"/>
                </a:ext>
              </a:extLst>
            </p:cNvPr>
            <p:cNvSpPr/>
            <p:nvPr/>
          </p:nvSpPr>
          <p:spPr>
            <a:xfrm>
              <a:off x="0" y="4573631"/>
              <a:ext cx="9144000" cy="902283"/>
            </a:xfrm>
            <a:prstGeom prst="rect">
              <a:avLst/>
            </a:prstGeom>
            <a:solidFill>
              <a:srgbClr val="F8BD95"/>
            </a:solidFill>
            <a:ln>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8783A42-3570-4E5A-A4FF-E0DA0183C6AC}"/>
                </a:ext>
              </a:extLst>
            </p:cNvPr>
            <p:cNvSpPr/>
            <p:nvPr/>
          </p:nvSpPr>
          <p:spPr>
            <a:xfrm>
              <a:off x="712493" y="4627928"/>
              <a:ext cx="4857796"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endParaRPr lang="en-US" sz="1200" dirty="0">
                <a:solidFill>
                  <a:schemeClr val="tx1"/>
                </a:solidFill>
              </a:endParaRPr>
            </a:p>
          </p:txBody>
        </p:sp>
      </p:grpSp>
      <p:pic>
        <p:nvPicPr>
          <p:cNvPr id="10" name="Picture 9">
            <a:extLst>
              <a:ext uri="{FF2B5EF4-FFF2-40B4-BE49-F238E27FC236}">
                <a16:creationId xmlns:a16="http://schemas.microsoft.com/office/drawing/2014/main" id="{F4F0E316-1877-4E3F-8F64-3F005B2C37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7618" y="2782185"/>
            <a:ext cx="3356167" cy="3582891"/>
          </a:xfrm>
          <a:prstGeom prst="rect">
            <a:avLst/>
          </a:prstGeom>
        </p:spPr>
      </p:pic>
    </p:spTree>
    <p:extLst>
      <p:ext uri="{BB962C8B-B14F-4D97-AF65-F5344CB8AC3E}">
        <p14:creationId xmlns:p14="http://schemas.microsoft.com/office/powerpoint/2010/main" val="29084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2D2-132F-4BBD-BA1A-360E75462F3A}"/>
              </a:ext>
            </a:extLst>
          </p:cNvPr>
          <p:cNvSpPr>
            <a:spLocks noGrp="1"/>
          </p:cNvSpPr>
          <p:nvPr>
            <p:ph type="title"/>
          </p:nvPr>
        </p:nvSpPr>
        <p:spPr/>
        <p:txBody>
          <a:bodyPr/>
          <a:lstStyle/>
          <a:p>
            <a:r>
              <a:rPr lang="en-GB" dirty="0" err="1"/>
              <a:t>Nemes</a:t>
            </a:r>
            <a:r>
              <a:rPr lang="en-GB" dirty="0"/>
              <a:t> Headdress</a:t>
            </a:r>
          </a:p>
        </p:txBody>
      </p:sp>
      <p:sp>
        <p:nvSpPr>
          <p:cNvPr id="3" name="Rectangle 2">
            <a:extLst>
              <a:ext uri="{FF2B5EF4-FFF2-40B4-BE49-F238E27FC236}">
                <a16:creationId xmlns:a16="http://schemas.microsoft.com/office/drawing/2014/main" id="{ADF23D4F-B249-4553-A2AB-27903C46473E}"/>
              </a:ext>
            </a:extLst>
          </p:cNvPr>
          <p:cNvSpPr/>
          <p:nvPr/>
        </p:nvSpPr>
        <p:spPr>
          <a:xfrm>
            <a:off x="620215" y="1820412"/>
            <a:ext cx="6451704" cy="111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a:t>
            </a:r>
            <a:r>
              <a:rPr lang="en-US" dirty="0" err="1">
                <a:solidFill>
                  <a:schemeClr val="tx1"/>
                </a:solidFill>
              </a:rPr>
              <a:t>Nemes</a:t>
            </a:r>
            <a:r>
              <a:rPr lang="en-US" dirty="0">
                <a:solidFill>
                  <a:schemeClr val="tx1"/>
                </a:solidFill>
              </a:rPr>
              <a:t> is not actually a crown, but a cloth worn by Egyptian rulers. Perhaps the most famous </a:t>
            </a:r>
            <a:r>
              <a:rPr lang="en-US" dirty="0" err="1">
                <a:solidFill>
                  <a:schemeClr val="tx1"/>
                </a:solidFill>
              </a:rPr>
              <a:t>nemes</a:t>
            </a:r>
            <a:r>
              <a:rPr lang="en-US" dirty="0">
                <a:solidFill>
                  <a:schemeClr val="tx1"/>
                </a:solidFill>
              </a:rPr>
              <a:t> headdress is shown on the death mask of Tutankhamun, the boy king.</a:t>
            </a:r>
            <a:endParaRPr lang="en-US" sz="1600" dirty="0">
              <a:solidFill>
                <a:schemeClr val="tx1"/>
              </a:solidFill>
            </a:endParaRPr>
          </a:p>
        </p:txBody>
      </p:sp>
      <p:sp>
        <p:nvSpPr>
          <p:cNvPr id="8" name="Rectangle 7">
            <a:extLst>
              <a:ext uri="{FF2B5EF4-FFF2-40B4-BE49-F238E27FC236}">
                <a16:creationId xmlns:a16="http://schemas.microsoft.com/office/drawing/2014/main" id="{F1E3A0B4-1C09-43E3-96E3-B1FC8AA24076}"/>
              </a:ext>
            </a:extLst>
          </p:cNvPr>
          <p:cNvSpPr/>
          <p:nvPr/>
        </p:nvSpPr>
        <p:spPr>
          <a:xfrm>
            <a:off x="620214" y="3286623"/>
            <a:ext cx="5461803"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striped fabric covered the head of the pharaoh then draped down the back and over the shoulders. It was sometimes combined with the double crown and a </a:t>
            </a:r>
            <a:r>
              <a:rPr lang="en-US" b="1" dirty="0" err="1">
                <a:solidFill>
                  <a:schemeClr val="tx1"/>
                </a:solidFill>
              </a:rPr>
              <a:t>uraeus</a:t>
            </a:r>
            <a:r>
              <a:rPr lang="en-US" dirty="0">
                <a:solidFill>
                  <a:schemeClr val="tx1"/>
                </a:solidFill>
              </a:rPr>
              <a:t>.</a:t>
            </a:r>
            <a:endParaRPr lang="en-US" sz="1400" dirty="0">
              <a:solidFill>
                <a:schemeClr val="tx1"/>
              </a:solidFill>
            </a:endParaRPr>
          </a:p>
        </p:txBody>
      </p:sp>
      <p:grpSp>
        <p:nvGrpSpPr>
          <p:cNvPr id="7" name="Group 6">
            <a:extLst>
              <a:ext uri="{FF2B5EF4-FFF2-40B4-BE49-F238E27FC236}">
                <a16:creationId xmlns:a16="http://schemas.microsoft.com/office/drawing/2014/main" id="{D117704A-152F-4501-8785-143EA8291AB1}"/>
              </a:ext>
            </a:extLst>
          </p:cNvPr>
          <p:cNvGrpSpPr/>
          <p:nvPr/>
        </p:nvGrpSpPr>
        <p:grpSpPr>
          <a:xfrm>
            <a:off x="0" y="4573631"/>
            <a:ext cx="9144000" cy="902283"/>
            <a:chOff x="0" y="4573631"/>
            <a:chExt cx="9144000" cy="902283"/>
          </a:xfrm>
          <a:solidFill>
            <a:srgbClr val="9D9CCD"/>
          </a:solidFill>
        </p:grpSpPr>
        <p:sp>
          <p:nvSpPr>
            <p:cNvPr id="4" name="Rectangle 3">
              <a:extLst>
                <a:ext uri="{FF2B5EF4-FFF2-40B4-BE49-F238E27FC236}">
                  <a16:creationId xmlns:a16="http://schemas.microsoft.com/office/drawing/2014/main" id="{537379BD-853A-425A-B9C7-133CD4270495}"/>
                </a:ext>
              </a:extLst>
            </p:cNvPr>
            <p:cNvSpPr/>
            <p:nvPr/>
          </p:nvSpPr>
          <p:spPr>
            <a:xfrm>
              <a:off x="0" y="4573631"/>
              <a:ext cx="9144000" cy="902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8783A42-3570-4E5A-A4FF-E0DA0183C6AC}"/>
                </a:ext>
              </a:extLst>
            </p:cNvPr>
            <p:cNvSpPr/>
            <p:nvPr/>
          </p:nvSpPr>
          <p:spPr>
            <a:xfrm>
              <a:off x="712493" y="4627928"/>
              <a:ext cx="4857796" cy="793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endParaRPr lang="en-US" sz="1200" dirty="0">
                <a:solidFill>
                  <a:schemeClr val="tx1"/>
                </a:solidFill>
              </a:endParaRPr>
            </a:p>
          </p:txBody>
        </p:sp>
      </p:grpSp>
      <p:pic>
        <p:nvPicPr>
          <p:cNvPr id="6" name="Picture 5">
            <a:extLst>
              <a:ext uri="{FF2B5EF4-FFF2-40B4-BE49-F238E27FC236}">
                <a16:creationId xmlns:a16="http://schemas.microsoft.com/office/drawing/2014/main" id="{95FA01B6-5119-4D82-9D64-B150B2722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845" y="2786310"/>
            <a:ext cx="2344148" cy="3574641"/>
          </a:xfrm>
          <a:prstGeom prst="rect">
            <a:avLst/>
          </a:prstGeom>
        </p:spPr>
      </p:pic>
    </p:spTree>
    <p:extLst>
      <p:ext uri="{BB962C8B-B14F-4D97-AF65-F5344CB8AC3E}">
        <p14:creationId xmlns:p14="http://schemas.microsoft.com/office/powerpoint/2010/main" val="37164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2D2-132F-4BBD-BA1A-360E75462F3A}"/>
              </a:ext>
            </a:extLst>
          </p:cNvPr>
          <p:cNvSpPr>
            <a:spLocks noGrp="1"/>
          </p:cNvSpPr>
          <p:nvPr>
            <p:ph type="title"/>
          </p:nvPr>
        </p:nvSpPr>
        <p:spPr/>
        <p:txBody>
          <a:bodyPr/>
          <a:lstStyle/>
          <a:p>
            <a:r>
              <a:rPr lang="en-GB" dirty="0"/>
              <a:t>Ornaments</a:t>
            </a:r>
          </a:p>
        </p:txBody>
      </p:sp>
      <p:sp>
        <p:nvSpPr>
          <p:cNvPr id="3" name="Rectangle 2">
            <a:extLst>
              <a:ext uri="{FF2B5EF4-FFF2-40B4-BE49-F238E27FC236}">
                <a16:creationId xmlns:a16="http://schemas.microsoft.com/office/drawing/2014/main" id="{ADF23D4F-B249-4553-A2AB-27903C46473E}"/>
              </a:ext>
            </a:extLst>
          </p:cNvPr>
          <p:cNvSpPr/>
          <p:nvPr/>
        </p:nvSpPr>
        <p:spPr>
          <a:xfrm>
            <a:off x="620214" y="1473201"/>
            <a:ext cx="7919778"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Sometimes, crowns had ornaments and symbols added to them. They may have been for protection or to </a:t>
            </a:r>
            <a:r>
              <a:rPr lang="en-US" dirty="0" err="1">
                <a:solidFill>
                  <a:schemeClr val="tx1"/>
                </a:solidFill>
              </a:rPr>
              <a:t>symbolise</a:t>
            </a:r>
            <a:r>
              <a:rPr lang="en-US" dirty="0">
                <a:solidFill>
                  <a:schemeClr val="tx1"/>
                </a:solidFill>
              </a:rPr>
              <a:t> a particular god.</a:t>
            </a:r>
            <a:endParaRPr lang="en-US" sz="1600" dirty="0">
              <a:solidFill>
                <a:schemeClr val="tx1"/>
              </a:solidFill>
            </a:endParaRPr>
          </a:p>
        </p:txBody>
      </p:sp>
      <p:sp>
        <p:nvSpPr>
          <p:cNvPr id="8" name="Rectangle 7">
            <a:extLst>
              <a:ext uri="{FF2B5EF4-FFF2-40B4-BE49-F238E27FC236}">
                <a16:creationId xmlns:a16="http://schemas.microsoft.com/office/drawing/2014/main" id="{F1E3A0B4-1C09-43E3-96E3-B1FC8AA24076}"/>
              </a:ext>
            </a:extLst>
          </p:cNvPr>
          <p:cNvSpPr/>
          <p:nvPr/>
        </p:nvSpPr>
        <p:spPr>
          <a:xfrm>
            <a:off x="620214" y="2361036"/>
            <a:ext cx="7919779"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The symbols were usually animals or plants. Sometimes, real feathers and horns were added to associate the wearer with a god who took the form of an animal, such as Amun.</a:t>
            </a:r>
            <a:endParaRPr lang="en-US" sz="1400" dirty="0">
              <a:solidFill>
                <a:schemeClr val="tx1"/>
              </a:solidFill>
            </a:endParaRPr>
          </a:p>
        </p:txBody>
      </p:sp>
      <p:sp>
        <p:nvSpPr>
          <p:cNvPr id="11" name="Rectangle 10">
            <a:extLst>
              <a:ext uri="{FF2B5EF4-FFF2-40B4-BE49-F238E27FC236}">
                <a16:creationId xmlns:a16="http://schemas.microsoft.com/office/drawing/2014/main" id="{3E7CF396-338A-4CCB-9EE6-89910DF4B51B}"/>
              </a:ext>
            </a:extLst>
          </p:cNvPr>
          <p:cNvSpPr/>
          <p:nvPr/>
        </p:nvSpPr>
        <p:spPr>
          <a:xfrm>
            <a:off x="620214" y="3362820"/>
            <a:ext cx="5621195" cy="79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Arial" panose="020B0604020202020204" pitchFamily="34" charset="0"/>
              <a:buChar char="•"/>
            </a:pPr>
            <a:r>
              <a:rPr lang="en-US" dirty="0">
                <a:solidFill>
                  <a:schemeClr val="tx1"/>
                </a:solidFill>
              </a:rPr>
              <a:t>Crowns of queens and princesses often used plant ornaments to </a:t>
            </a:r>
            <a:r>
              <a:rPr lang="en-US" dirty="0" err="1">
                <a:solidFill>
                  <a:schemeClr val="tx1"/>
                </a:solidFill>
              </a:rPr>
              <a:t>symbolise</a:t>
            </a:r>
            <a:r>
              <a:rPr lang="en-US" dirty="0">
                <a:solidFill>
                  <a:schemeClr val="tx1"/>
                </a:solidFill>
              </a:rPr>
              <a:t> beauty and youth.</a:t>
            </a:r>
            <a:endParaRPr lang="en-US" sz="1400" dirty="0">
              <a:solidFill>
                <a:schemeClr val="tx1"/>
              </a:solidFill>
            </a:endParaRPr>
          </a:p>
        </p:txBody>
      </p:sp>
      <p:sp>
        <p:nvSpPr>
          <p:cNvPr id="5" name="TextBox 4">
            <a:extLst>
              <a:ext uri="{FF2B5EF4-FFF2-40B4-BE49-F238E27FC236}">
                <a16:creationId xmlns:a16="http://schemas.microsoft.com/office/drawing/2014/main" id="{106F6FA0-E7F2-40DD-997C-3573C37C04E9}"/>
              </a:ext>
            </a:extLst>
          </p:cNvPr>
          <p:cNvSpPr txBox="1"/>
          <p:nvPr/>
        </p:nvSpPr>
        <p:spPr>
          <a:xfrm>
            <a:off x="620214" y="4364604"/>
            <a:ext cx="562119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goddess </a:t>
            </a:r>
            <a:r>
              <a:rPr lang="en-US" dirty="0" err="1"/>
              <a:t>Wadjet</a:t>
            </a:r>
            <a:r>
              <a:rPr lang="en-US" dirty="0"/>
              <a:t>, protector of kings, is </a:t>
            </a:r>
            <a:r>
              <a:rPr lang="en-US" dirty="0" err="1"/>
              <a:t>symbolised</a:t>
            </a:r>
            <a:r>
              <a:rPr lang="en-US" dirty="0"/>
              <a:t> by a cobra. A </a:t>
            </a:r>
            <a:r>
              <a:rPr lang="en-US" b="1" dirty="0" err="1"/>
              <a:t>uraeus</a:t>
            </a:r>
            <a:r>
              <a:rPr lang="en-US" b="1" dirty="0"/>
              <a:t> </a:t>
            </a:r>
            <a:r>
              <a:rPr lang="en-US" dirty="0"/>
              <a:t>is a small, upright cobra which was often added to the pharaoh’s crown to show his power and link to the gods.</a:t>
            </a:r>
            <a:endParaRPr lang="en-GB" dirty="0"/>
          </a:p>
        </p:txBody>
      </p:sp>
      <p:pic>
        <p:nvPicPr>
          <p:cNvPr id="7" name="Picture 6">
            <a:extLst>
              <a:ext uri="{FF2B5EF4-FFF2-40B4-BE49-F238E27FC236}">
                <a16:creationId xmlns:a16="http://schemas.microsoft.com/office/drawing/2014/main" id="{395FF0AF-F0C2-48E9-89CA-24471E4AEC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0246" y="3032155"/>
            <a:ext cx="1775206" cy="3154726"/>
          </a:xfrm>
          <a:prstGeom prst="rect">
            <a:avLst/>
          </a:prstGeom>
        </p:spPr>
      </p:pic>
    </p:spTree>
    <p:extLst>
      <p:ext uri="{BB962C8B-B14F-4D97-AF65-F5344CB8AC3E}">
        <p14:creationId xmlns:p14="http://schemas.microsoft.com/office/powerpoint/2010/main" val="27642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52347B2A-9523-467B-9247-56728D36972D}" vid="{A45CB5A9-C685-4E6A-B517-7B3840E9B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204</TotalTime>
  <Words>807</Words>
  <Application>Microsoft Office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Arial</vt:lpstr>
      <vt:lpstr>Calibri</vt:lpstr>
      <vt:lpstr>Office Theme</vt:lpstr>
      <vt:lpstr>PowerPoint Presentation</vt:lpstr>
      <vt:lpstr>Crowns and Headdresses  in Ancient Egypt</vt:lpstr>
      <vt:lpstr>Deshret: The Red Crown</vt:lpstr>
      <vt:lpstr>Hedjet: The White Crown</vt:lpstr>
      <vt:lpstr>Pschent: The Double Crown</vt:lpstr>
      <vt:lpstr>Kepresh: The Blue Crown</vt:lpstr>
      <vt:lpstr>The Atef Crown</vt:lpstr>
      <vt:lpstr>Nemes Headdress</vt:lpstr>
      <vt:lpstr>Ornaments</vt:lpstr>
      <vt:lpstr>Dress Like a Pharaoh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Naisbitt</dc:creator>
  <cp:lastModifiedBy>Melissa Naisbitt</cp:lastModifiedBy>
  <cp:revision>21</cp:revision>
  <dcterms:created xsi:type="dcterms:W3CDTF">2020-07-20T12:59:06Z</dcterms:created>
  <dcterms:modified xsi:type="dcterms:W3CDTF">2020-09-15T08:21:24Z</dcterms:modified>
</cp:coreProperties>
</file>